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29"/>
  </p:notesMasterIdLst>
  <p:sldIdLst>
    <p:sldId id="256" r:id="rId2"/>
    <p:sldId id="259" r:id="rId3"/>
    <p:sldId id="260" r:id="rId4"/>
    <p:sldId id="258" r:id="rId5"/>
    <p:sldId id="312" r:id="rId6"/>
    <p:sldId id="336" r:id="rId7"/>
    <p:sldId id="338" r:id="rId8"/>
    <p:sldId id="337" r:id="rId9"/>
    <p:sldId id="339" r:id="rId10"/>
    <p:sldId id="323" r:id="rId11"/>
    <p:sldId id="327" r:id="rId12"/>
    <p:sldId id="324" r:id="rId13"/>
    <p:sldId id="329" r:id="rId14"/>
    <p:sldId id="330" r:id="rId15"/>
    <p:sldId id="331" r:id="rId16"/>
    <p:sldId id="332" r:id="rId17"/>
    <p:sldId id="333" r:id="rId18"/>
    <p:sldId id="334" r:id="rId19"/>
    <p:sldId id="325" r:id="rId20"/>
    <p:sldId id="326" r:id="rId21"/>
    <p:sldId id="328" r:id="rId22"/>
    <p:sldId id="313" r:id="rId23"/>
    <p:sldId id="314" r:id="rId24"/>
    <p:sldId id="315" r:id="rId25"/>
    <p:sldId id="321" r:id="rId26"/>
    <p:sldId id="322" r:id="rId27"/>
    <p:sldId id="335" r:id="rId28"/>
  </p:sldIdLst>
  <p:sldSz cx="9144000" cy="5143500" type="screen16x9"/>
  <p:notesSz cx="6858000" cy="9144000"/>
  <p:embeddedFontLst>
    <p:embeddedFont>
      <p:font typeface="Cambria Math" panose="02040503050406030204" pitchFamily="18" charset="0"/>
      <p:regular r:id="rId30"/>
    </p:embeddedFont>
    <p:embeddedFont>
      <p:font typeface="Garamond" panose="02020404030301010803" pitchFamily="18" charset="0"/>
      <p:regular r:id="rId31"/>
      <p:bold r:id="rId32"/>
      <p:italic r:id="rId33"/>
    </p:embeddedFont>
    <p:embeddedFont>
      <p:font typeface="Libre Franklin" pitchFamily="2" charset="0"/>
      <p:regular r:id="rId34"/>
      <p:bold r:id="rId35"/>
      <p:italic r:id="rId36"/>
      <p:boldItalic r:id="rId37"/>
    </p:embeddedFont>
    <p:embeddedFont>
      <p:font typeface="Mukta" panose="020B0604020202020204" charset="0"/>
      <p:regular r:id="rId38"/>
      <p:bold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CB9260-ECE8-4C3C-8376-859673E577D2}">
  <a:tblStyle styleId="{9FCB9260-ECE8-4C3C-8376-859673E577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B51FF31-1356-483B-AF7E-FC72CE98CC47}"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13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5db7c3f944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5db7c3f944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6513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5db7c3f944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5db7c3f944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653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198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5db7c3f944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5db7c3f944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87892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5db7c3f944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5db7c3f944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42552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1693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3743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db7c3f944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db7c3f944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6634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11701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db7c3f944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db7c3f944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79871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db7c3f944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db7c3f944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15774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3280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5db7c3f944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5db7c3f944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210569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25db7c3f944_0_1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25db7c3f944_0_1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53709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db7c3f944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db7c3f944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5db7c3f944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5db7c3f944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04437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a:extLst>
            <a:ext uri="{FF2B5EF4-FFF2-40B4-BE49-F238E27FC236}">
              <a16:creationId xmlns:a16="http://schemas.microsoft.com/office/drawing/2014/main" id="{2B1DF5A7-E893-8038-523D-F51B409B2830}"/>
            </a:ext>
          </a:extLst>
        </p:cNvPr>
        <p:cNvGrpSpPr/>
        <p:nvPr/>
      </p:nvGrpSpPr>
      <p:grpSpPr>
        <a:xfrm>
          <a:off x="0" y="0"/>
          <a:ext cx="0" cy="0"/>
          <a:chOff x="0" y="0"/>
          <a:chExt cx="0" cy="0"/>
        </a:xfrm>
      </p:grpSpPr>
      <p:sp>
        <p:nvSpPr>
          <p:cNvPr id="912" name="Google Shape;912;g25db7c3f944_0_1807:notes">
            <a:extLst>
              <a:ext uri="{FF2B5EF4-FFF2-40B4-BE49-F238E27FC236}">
                <a16:creationId xmlns:a16="http://schemas.microsoft.com/office/drawing/2014/main" id="{A3BC2010-0935-DEFB-C5C5-73F939DF6F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a:extLst>
              <a:ext uri="{FF2B5EF4-FFF2-40B4-BE49-F238E27FC236}">
                <a16:creationId xmlns:a16="http://schemas.microsoft.com/office/drawing/2014/main" id="{B59C9457-9401-F2DB-ADDE-71D4D1B188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77585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202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496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25db7c3f944_0_1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25db7c3f944_0_1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1693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2375" y="1363850"/>
            <a:ext cx="4752300" cy="19344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2375" y="3335075"/>
            <a:ext cx="4752300" cy="444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1" name="Google Shape;11;p2"/>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12" name="Google Shape;12;p2"/>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3" name="Google Shape;13;p2"/>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4" name="Google Shape;14;p2"/>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15" name="Google Shape;15;p2"/>
          <p:cNvSpPr/>
          <p:nvPr/>
        </p:nvSpPr>
        <p:spPr>
          <a:xfrm>
            <a:off x="8624425" y="771625"/>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6" name="Google Shape;16;p2"/>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549625" y="2489297"/>
            <a:ext cx="4872000" cy="617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3549600" y="2986749"/>
            <a:ext cx="4872000" cy="4446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0" name="Google Shape;20;p3"/>
          <p:cNvSpPr txBox="1">
            <a:spLocks noGrp="1"/>
          </p:cNvSpPr>
          <p:nvPr>
            <p:ph type="title" idx="2" hasCustomPrompt="1"/>
          </p:nvPr>
        </p:nvSpPr>
        <p:spPr>
          <a:xfrm>
            <a:off x="3549600" y="1712153"/>
            <a:ext cx="11562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cxnSp>
        <p:nvCxnSpPr>
          <p:cNvPr id="21" name="Google Shape;21;p3"/>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22" name="Google Shape;22;p3"/>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23" name="Google Shape;23;p3"/>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24" name="Google Shape;24;p3"/>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25" name="Google Shape;25;p3"/>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722375" y="539500"/>
            <a:ext cx="7699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8" name="Google Shape;38;p5"/>
          <p:cNvSpPr txBox="1">
            <a:spLocks noGrp="1"/>
          </p:cNvSpPr>
          <p:nvPr>
            <p:ph type="subTitle" idx="1"/>
          </p:nvPr>
        </p:nvSpPr>
        <p:spPr>
          <a:xfrm>
            <a:off x="1012500" y="2017675"/>
            <a:ext cx="3270600" cy="1827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subTitle" idx="2"/>
          </p:nvPr>
        </p:nvSpPr>
        <p:spPr>
          <a:xfrm>
            <a:off x="4860926" y="2017675"/>
            <a:ext cx="3270600" cy="1827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5"/>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41;p5"/>
          <p:cNvSpPr/>
          <p:nvPr/>
        </p:nvSpPr>
        <p:spPr>
          <a:xfrm>
            <a:off x="134450" y="11721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2" name="Google Shape;42;p5"/>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43" name="Google Shape;43;p5"/>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5"/>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45" name="Google Shape;45;p5"/>
          <p:cNvSpPr/>
          <p:nvPr/>
        </p:nvSpPr>
        <p:spPr>
          <a:xfrm>
            <a:off x="8624425" y="4285025"/>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46" name="Google Shape;46;p5"/>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07"/>
        <p:cNvGrpSpPr/>
        <p:nvPr/>
      </p:nvGrpSpPr>
      <p:grpSpPr>
        <a:xfrm>
          <a:off x="0" y="0"/>
          <a:ext cx="0" cy="0"/>
          <a:chOff x="0" y="0"/>
          <a:chExt cx="0" cy="0"/>
        </a:xfrm>
      </p:grpSpPr>
      <p:sp>
        <p:nvSpPr>
          <p:cNvPr id="108" name="Google Shape;108;p13"/>
          <p:cNvSpPr txBox="1">
            <a:spLocks noGrp="1"/>
          </p:cNvSpPr>
          <p:nvPr>
            <p:ph type="title"/>
          </p:nvPr>
        </p:nvSpPr>
        <p:spPr>
          <a:xfrm>
            <a:off x="3750550" y="539500"/>
            <a:ext cx="4671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9" name="Google Shape;109;p13"/>
          <p:cNvSpPr txBox="1">
            <a:spLocks noGrp="1"/>
          </p:cNvSpPr>
          <p:nvPr>
            <p:ph type="title" idx="2" hasCustomPrompt="1"/>
          </p:nvPr>
        </p:nvSpPr>
        <p:spPr>
          <a:xfrm>
            <a:off x="3750538" y="1347875"/>
            <a:ext cx="716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0" name="Google Shape;110;p13"/>
          <p:cNvSpPr txBox="1">
            <a:spLocks noGrp="1"/>
          </p:cNvSpPr>
          <p:nvPr>
            <p:ph type="title" idx="3" hasCustomPrompt="1"/>
          </p:nvPr>
        </p:nvSpPr>
        <p:spPr>
          <a:xfrm>
            <a:off x="6191176" y="1347875"/>
            <a:ext cx="7140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1" name="Google Shape;111;p13"/>
          <p:cNvSpPr txBox="1">
            <a:spLocks noGrp="1"/>
          </p:cNvSpPr>
          <p:nvPr>
            <p:ph type="title" idx="4" hasCustomPrompt="1"/>
          </p:nvPr>
        </p:nvSpPr>
        <p:spPr>
          <a:xfrm>
            <a:off x="3750545" y="3039225"/>
            <a:ext cx="7167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2" name="Google Shape;112;p13"/>
          <p:cNvSpPr txBox="1">
            <a:spLocks noGrp="1"/>
          </p:cNvSpPr>
          <p:nvPr>
            <p:ph type="title" idx="5" hasCustomPrompt="1"/>
          </p:nvPr>
        </p:nvSpPr>
        <p:spPr>
          <a:xfrm>
            <a:off x="6191230" y="3039225"/>
            <a:ext cx="714000" cy="528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113" name="Google Shape;113;p13"/>
          <p:cNvSpPr txBox="1">
            <a:spLocks noGrp="1"/>
          </p:cNvSpPr>
          <p:nvPr>
            <p:ph type="subTitle" idx="1"/>
          </p:nvPr>
        </p:nvSpPr>
        <p:spPr>
          <a:xfrm>
            <a:off x="3750550" y="1787013"/>
            <a:ext cx="22221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SzPts val="1400"/>
              <a:buFont typeface="Mukta"/>
              <a:buNone/>
              <a:defRPr b="1">
                <a:latin typeface="Mukta"/>
                <a:ea typeface="Mukta"/>
                <a:cs typeface="Mukta"/>
                <a:sym typeface="Mukta"/>
              </a:defRPr>
            </a:lvl2pPr>
            <a:lvl3pPr lvl="2" algn="ctr" rtl="0">
              <a:spcBef>
                <a:spcPts val="0"/>
              </a:spcBef>
              <a:spcAft>
                <a:spcPts val="0"/>
              </a:spcAft>
              <a:buSzPts val="1400"/>
              <a:buFont typeface="Mukta"/>
              <a:buNone/>
              <a:defRPr b="1">
                <a:latin typeface="Mukta"/>
                <a:ea typeface="Mukta"/>
                <a:cs typeface="Mukta"/>
                <a:sym typeface="Mukta"/>
              </a:defRPr>
            </a:lvl3pPr>
            <a:lvl4pPr lvl="3" algn="ctr" rtl="0">
              <a:spcBef>
                <a:spcPts val="0"/>
              </a:spcBef>
              <a:spcAft>
                <a:spcPts val="0"/>
              </a:spcAft>
              <a:buSzPts val="1400"/>
              <a:buFont typeface="Mukta"/>
              <a:buNone/>
              <a:defRPr b="1">
                <a:latin typeface="Mukta"/>
                <a:ea typeface="Mukta"/>
                <a:cs typeface="Mukta"/>
                <a:sym typeface="Mukta"/>
              </a:defRPr>
            </a:lvl4pPr>
            <a:lvl5pPr lvl="4" algn="ctr" rtl="0">
              <a:spcBef>
                <a:spcPts val="0"/>
              </a:spcBef>
              <a:spcAft>
                <a:spcPts val="0"/>
              </a:spcAft>
              <a:buSzPts val="1400"/>
              <a:buFont typeface="Mukta"/>
              <a:buNone/>
              <a:defRPr b="1">
                <a:latin typeface="Mukta"/>
                <a:ea typeface="Mukta"/>
                <a:cs typeface="Mukta"/>
                <a:sym typeface="Mukta"/>
              </a:defRPr>
            </a:lvl5pPr>
            <a:lvl6pPr lvl="5" algn="ctr" rtl="0">
              <a:spcBef>
                <a:spcPts val="0"/>
              </a:spcBef>
              <a:spcAft>
                <a:spcPts val="0"/>
              </a:spcAft>
              <a:buSzPts val="1400"/>
              <a:buFont typeface="Mukta"/>
              <a:buNone/>
              <a:defRPr b="1">
                <a:latin typeface="Mukta"/>
                <a:ea typeface="Mukta"/>
                <a:cs typeface="Mukta"/>
                <a:sym typeface="Mukta"/>
              </a:defRPr>
            </a:lvl6pPr>
            <a:lvl7pPr lvl="6" algn="ctr" rtl="0">
              <a:spcBef>
                <a:spcPts val="0"/>
              </a:spcBef>
              <a:spcAft>
                <a:spcPts val="0"/>
              </a:spcAft>
              <a:buSzPts val="1400"/>
              <a:buFont typeface="Mukta"/>
              <a:buNone/>
              <a:defRPr b="1">
                <a:latin typeface="Mukta"/>
                <a:ea typeface="Mukta"/>
                <a:cs typeface="Mukta"/>
                <a:sym typeface="Mukta"/>
              </a:defRPr>
            </a:lvl7pPr>
            <a:lvl8pPr lvl="7" algn="ctr" rtl="0">
              <a:spcBef>
                <a:spcPts val="0"/>
              </a:spcBef>
              <a:spcAft>
                <a:spcPts val="0"/>
              </a:spcAft>
              <a:buSzPts val="1400"/>
              <a:buFont typeface="Mukta"/>
              <a:buNone/>
              <a:defRPr b="1">
                <a:latin typeface="Mukta"/>
                <a:ea typeface="Mukta"/>
                <a:cs typeface="Mukta"/>
                <a:sym typeface="Mukta"/>
              </a:defRPr>
            </a:lvl8pPr>
            <a:lvl9pPr lvl="8" algn="ctr" rtl="0">
              <a:spcBef>
                <a:spcPts val="0"/>
              </a:spcBef>
              <a:spcAft>
                <a:spcPts val="0"/>
              </a:spcAft>
              <a:buSzPts val="1400"/>
              <a:buFont typeface="Mukta"/>
              <a:buNone/>
              <a:defRPr b="1">
                <a:latin typeface="Mukta"/>
                <a:ea typeface="Mukta"/>
                <a:cs typeface="Mukta"/>
                <a:sym typeface="Mukta"/>
              </a:defRPr>
            </a:lvl9pPr>
          </a:lstStyle>
          <a:p>
            <a:endParaRPr/>
          </a:p>
        </p:txBody>
      </p:sp>
      <p:sp>
        <p:nvSpPr>
          <p:cNvPr id="114" name="Google Shape;114;p13"/>
          <p:cNvSpPr txBox="1">
            <a:spLocks noGrp="1"/>
          </p:cNvSpPr>
          <p:nvPr>
            <p:ph type="subTitle" idx="6"/>
          </p:nvPr>
        </p:nvSpPr>
        <p:spPr>
          <a:xfrm>
            <a:off x="6190080" y="1787013"/>
            <a:ext cx="22221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SzPts val="1400"/>
              <a:buFont typeface="Mukta"/>
              <a:buNone/>
              <a:defRPr b="1">
                <a:latin typeface="Mukta"/>
                <a:ea typeface="Mukta"/>
                <a:cs typeface="Mukta"/>
                <a:sym typeface="Mukta"/>
              </a:defRPr>
            </a:lvl2pPr>
            <a:lvl3pPr lvl="2" algn="ctr" rtl="0">
              <a:spcBef>
                <a:spcPts val="0"/>
              </a:spcBef>
              <a:spcAft>
                <a:spcPts val="0"/>
              </a:spcAft>
              <a:buSzPts val="1400"/>
              <a:buFont typeface="Mukta"/>
              <a:buNone/>
              <a:defRPr b="1">
                <a:latin typeface="Mukta"/>
                <a:ea typeface="Mukta"/>
                <a:cs typeface="Mukta"/>
                <a:sym typeface="Mukta"/>
              </a:defRPr>
            </a:lvl3pPr>
            <a:lvl4pPr lvl="3" algn="ctr" rtl="0">
              <a:spcBef>
                <a:spcPts val="0"/>
              </a:spcBef>
              <a:spcAft>
                <a:spcPts val="0"/>
              </a:spcAft>
              <a:buSzPts val="1400"/>
              <a:buFont typeface="Mukta"/>
              <a:buNone/>
              <a:defRPr b="1">
                <a:latin typeface="Mukta"/>
                <a:ea typeface="Mukta"/>
                <a:cs typeface="Mukta"/>
                <a:sym typeface="Mukta"/>
              </a:defRPr>
            </a:lvl4pPr>
            <a:lvl5pPr lvl="4" algn="ctr" rtl="0">
              <a:spcBef>
                <a:spcPts val="0"/>
              </a:spcBef>
              <a:spcAft>
                <a:spcPts val="0"/>
              </a:spcAft>
              <a:buSzPts val="1400"/>
              <a:buFont typeface="Mukta"/>
              <a:buNone/>
              <a:defRPr b="1">
                <a:latin typeface="Mukta"/>
                <a:ea typeface="Mukta"/>
                <a:cs typeface="Mukta"/>
                <a:sym typeface="Mukta"/>
              </a:defRPr>
            </a:lvl5pPr>
            <a:lvl6pPr lvl="5" algn="ctr" rtl="0">
              <a:spcBef>
                <a:spcPts val="0"/>
              </a:spcBef>
              <a:spcAft>
                <a:spcPts val="0"/>
              </a:spcAft>
              <a:buSzPts val="1400"/>
              <a:buFont typeface="Mukta"/>
              <a:buNone/>
              <a:defRPr b="1">
                <a:latin typeface="Mukta"/>
                <a:ea typeface="Mukta"/>
                <a:cs typeface="Mukta"/>
                <a:sym typeface="Mukta"/>
              </a:defRPr>
            </a:lvl6pPr>
            <a:lvl7pPr lvl="6" algn="ctr" rtl="0">
              <a:spcBef>
                <a:spcPts val="0"/>
              </a:spcBef>
              <a:spcAft>
                <a:spcPts val="0"/>
              </a:spcAft>
              <a:buSzPts val="1400"/>
              <a:buFont typeface="Mukta"/>
              <a:buNone/>
              <a:defRPr b="1">
                <a:latin typeface="Mukta"/>
                <a:ea typeface="Mukta"/>
                <a:cs typeface="Mukta"/>
                <a:sym typeface="Mukta"/>
              </a:defRPr>
            </a:lvl7pPr>
            <a:lvl8pPr lvl="7" algn="ctr" rtl="0">
              <a:spcBef>
                <a:spcPts val="0"/>
              </a:spcBef>
              <a:spcAft>
                <a:spcPts val="0"/>
              </a:spcAft>
              <a:buSzPts val="1400"/>
              <a:buFont typeface="Mukta"/>
              <a:buNone/>
              <a:defRPr b="1">
                <a:latin typeface="Mukta"/>
                <a:ea typeface="Mukta"/>
                <a:cs typeface="Mukta"/>
                <a:sym typeface="Mukta"/>
              </a:defRPr>
            </a:lvl8pPr>
            <a:lvl9pPr lvl="8" algn="ctr" rtl="0">
              <a:spcBef>
                <a:spcPts val="0"/>
              </a:spcBef>
              <a:spcAft>
                <a:spcPts val="0"/>
              </a:spcAft>
              <a:buSzPts val="1400"/>
              <a:buFont typeface="Mukta"/>
              <a:buNone/>
              <a:defRPr b="1">
                <a:latin typeface="Mukta"/>
                <a:ea typeface="Mukta"/>
                <a:cs typeface="Mukta"/>
                <a:sym typeface="Mukta"/>
              </a:defRPr>
            </a:lvl9pPr>
          </a:lstStyle>
          <a:p>
            <a:endParaRPr/>
          </a:p>
        </p:txBody>
      </p:sp>
      <p:sp>
        <p:nvSpPr>
          <p:cNvPr id="115" name="Google Shape;115;p13"/>
          <p:cNvSpPr txBox="1">
            <a:spLocks noGrp="1"/>
          </p:cNvSpPr>
          <p:nvPr>
            <p:ph type="subTitle" idx="7"/>
          </p:nvPr>
        </p:nvSpPr>
        <p:spPr>
          <a:xfrm>
            <a:off x="3750550" y="3478243"/>
            <a:ext cx="22221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SzPts val="1400"/>
              <a:buFont typeface="Mukta"/>
              <a:buNone/>
              <a:defRPr b="1">
                <a:latin typeface="Mukta"/>
                <a:ea typeface="Mukta"/>
                <a:cs typeface="Mukta"/>
                <a:sym typeface="Mukta"/>
              </a:defRPr>
            </a:lvl2pPr>
            <a:lvl3pPr lvl="2" algn="ctr" rtl="0">
              <a:spcBef>
                <a:spcPts val="0"/>
              </a:spcBef>
              <a:spcAft>
                <a:spcPts val="0"/>
              </a:spcAft>
              <a:buSzPts val="1400"/>
              <a:buFont typeface="Mukta"/>
              <a:buNone/>
              <a:defRPr b="1">
                <a:latin typeface="Mukta"/>
                <a:ea typeface="Mukta"/>
                <a:cs typeface="Mukta"/>
                <a:sym typeface="Mukta"/>
              </a:defRPr>
            </a:lvl3pPr>
            <a:lvl4pPr lvl="3" algn="ctr" rtl="0">
              <a:spcBef>
                <a:spcPts val="0"/>
              </a:spcBef>
              <a:spcAft>
                <a:spcPts val="0"/>
              </a:spcAft>
              <a:buSzPts val="1400"/>
              <a:buFont typeface="Mukta"/>
              <a:buNone/>
              <a:defRPr b="1">
                <a:latin typeface="Mukta"/>
                <a:ea typeface="Mukta"/>
                <a:cs typeface="Mukta"/>
                <a:sym typeface="Mukta"/>
              </a:defRPr>
            </a:lvl4pPr>
            <a:lvl5pPr lvl="4" algn="ctr" rtl="0">
              <a:spcBef>
                <a:spcPts val="0"/>
              </a:spcBef>
              <a:spcAft>
                <a:spcPts val="0"/>
              </a:spcAft>
              <a:buSzPts val="1400"/>
              <a:buFont typeface="Mukta"/>
              <a:buNone/>
              <a:defRPr b="1">
                <a:latin typeface="Mukta"/>
                <a:ea typeface="Mukta"/>
                <a:cs typeface="Mukta"/>
                <a:sym typeface="Mukta"/>
              </a:defRPr>
            </a:lvl5pPr>
            <a:lvl6pPr lvl="5" algn="ctr" rtl="0">
              <a:spcBef>
                <a:spcPts val="0"/>
              </a:spcBef>
              <a:spcAft>
                <a:spcPts val="0"/>
              </a:spcAft>
              <a:buSzPts val="1400"/>
              <a:buFont typeface="Mukta"/>
              <a:buNone/>
              <a:defRPr b="1">
                <a:latin typeface="Mukta"/>
                <a:ea typeface="Mukta"/>
                <a:cs typeface="Mukta"/>
                <a:sym typeface="Mukta"/>
              </a:defRPr>
            </a:lvl6pPr>
            <a:lvl7pPr lvl="6" algn="ctr" rtl="0">
              <a:spcBef>
                <a:spcPts val="0"/>
              </a:spcBef>
              <a:spcAft>
                <a:spcPts val="0"/>
              </a:spcAft>
              <a:buSzPts val="1400"/>
              <a:buFont typeface="Mukta"/>
              <a:buNone/>
              <a:defRPr b="1">
                <a:latin typeface="Mukta"/>
                <a:ea typeface="Mukta"/>
                <a:cs typeface="Mukta"/>
                <a:sym typeface="Mukta"/>
              </a:defRPr>
            </a:lvl7pPr>
            <a:lvl8pPr lvl="7" algn="ctr" rtl="0">
              <a:spcBef>
                <a:spcPts val="0"/>
              </a:spcBef>
              <a:spcAft>
                <a:spcPts val="0"/>
              </a:spcAft>
              <a:buSzPts val="1400"/>
              <a:buFont typeface="Mukta"/>
              <a:buNone/>
              <a:defRPr b="1">
                <a:latin typeface="Mukta"/>
                <a:ea typeface="Mukta"/>
                <a:cs typeface="Mukta"/>
                <a:sym typeface="Mukta"/>
              </a:defRPr>
            </a:lvl8pPr>
            <a:lvl9pPr lvl="8" algn="ctr" rtl="0">
              <a:spcBef>
                <a:spcPts val="0"/>
              </a:spcBef>
              <a:spcAft>
                <a:spcPts val="0"/>
              </a:spcAft>
              <a:buSzPts val="1400"/>
              <a:buFont typeface="Mukta"/>
              <a:buNone/>
              <a:defRPr b="1">
                <a:latin typeface="Mukta"/>
                <a:ea typeface="Mukta"/>
                <a:cs typeface="Mukta"/>
                <a:sym typeface="Mukta"/>
              </a:defRPr>
            </a:lvl9pPr>
          </a:lstStyle>
          <a:p>
            <a:endParaRPr/>
          </a:p>
        </p:txBody>
      </p:sp>
      <p:sp>
        <p:nvSpPr>
          <p:cNvPr id="116" name="Google Shape;116;p13"/>
          <p:cNvSpPr txBox="1">
            <a:spLocks noGrp="1"/>
          </p:cNvSpPr>
          <p:nvPr>
            <p:ph type="subTitle" idx="8"/>
          </p:nvPr>
        </p:nvSpPr>
        <p:spPr>
          <a:xfrm>
            <a:off x="6190199" y="3478242"/>
            <a:ext cx="2222100" cy="4167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Font typeface="Mukta"/>
              <a:buNone/>
              <a:defRPr sz="2000" b="1">
                <a:solidFill>
                  <a:schemeClr val="lt2"/>
                </a:solidFill>
                <a:latin typeface="Mukta"/>
                <a:ea typeface="Mukta"/>
                <a:cs typeface="Mukta"/>
                <a:sym typeface="Mukta"/>
              </a:defRPr>
            </a:lvl1pPr>
            <a:lvl2pPr lvl="1" algn="ctr" rtl="0">
              <a:spcBef>
                <a:spcPts val="0"/>
              </a:spcBef>
              <a:spcAft>
                <a:spcPts val="0"/>
              </a:spcAft>
              <a:buSzPts val="1400"/>
              <a:buFont typeface="Mukta"/>
              <a:buNone/>
              <a:defRPr b="1">
                <a:latin typeface="Mukta"/>
                <a:ea typeface="Mukta"/>
                <a:cs typeface="Mukta"/>
                <a:sym typeface="Mukta"/>
              </a:defRPr>
            </a:lvl2pPr>
            <a:lvl3pPr lvl="2" algn="ctr" rtl="0">
              <a:spcBef>
                <a:spcPts val="0"/>
              </a:spcBef>
              <a:spcAft>
                <a:spcPts val="0"/>
              </a:spcAft>
              <a:buSzPts val="1400"/>
              <a:buFont typeface="Mukta"/>
              <a:buNone/>
              <a:defRPr b="1">
                <a:latin typeface="Mukta"/>
                <a:ea typeface="Mukta"/>
                <a:cs typeface="Mukta"/>
                <a:sym typeface="Mukta"/>
              </a:defRPr>
            </a:lvl3pPr>
            <a:lvl4pPr lvl="3" algn="ctr" rtl="0">
              <a:spcBef>
                <a:spcPts val="0"/>
              </a:spcBef>
              <a:spcAft>
                <a:spcPts val="0"/>
              </a:spcAft>
              <a:buSzPts val="1400"/>
              <a:buFont typeface="Mukta"/>
              <a:buNone/>
              <a:defRPr b="1">
                <a:latin typeface="Mukta"/>
                <a:ea typeface="Mukta"/>
                <a:cs typeface="Mukta"/>
                <a:sym typeface="Mukta"/>
              </a:defRPr>
            </a:lvl4pPr>
            <a:lvl5pPr lvl="4" algn="ctr" rtl="0">
              <a:spcBef>
                <a:spcPts val="0"/>
              </a:spcBef>
              <a:spcAft>
                <a:spcPts val="0"/>
              </a:spcAft>
              <a:buSzPts val="1400"/>
              <a:buFont typeface="Mukta"/>
              <a:buNone/>
              <a:defRPr b="1">
                <a:latin typeface="Mukta"/>
                <a:ea typeface="Mukta"/>
                <a:cs typeface="Mukta"/>
                <a:sym typeface="Mukta"/>
              </a:defRPr>
            </a:lvl5pPr>
            <a:lvl6pPr lvl="5" algn="ctr" rtl="0">
              <a:spcBef>
                <a:spcPts val="0"/>
              </a:spcBef>
              <a:spcAft>
                <a:spcPts val="0"/>
              </a:spcAft>
              <a:buSzPts val="1400"/>
              <a:buFont typeface="Mukta"/>
              <a:buNone/>
              <a:defRPr b="1">
                <a:latin typeface="Mukta"/>
                <a:ea typeface="Mukta"/>
                <a:cs typeface="Mukta"/>
                <a:sym typeface="Mukta"/>
              </a:defRPr>
            </a:lvl6pPr>
            <a:lvl7pPr lvl="6" algn="ctr" rtl="0">
              <a:spcBef>
                <a:spcPts val="0"/>
              </a:spcBef>
              <a:spcAft>
                <a:spcPts val="0"/>
              </a:spcAft>
              <a:buSzPts val="1400"/>
              <a:buFont typeface="Mukta"/>
              <a:buNone/>
              <a:defRPr b="1">
                <a:latin typeface="Mukta"/>
                <a:ea typeface="Mukta"/>
                <a:cs typeface="Mukta"/>
                <a:sym typeface="Mukta"/>
              </a:defRPr>
            </a:lvl7pPr>
            <a:lvl8pPr lvl="7" algn="ctr" rtl="0">
              <a:spcBef>
                <a:spcPts val="0"/>
              </a:spcBef>
              <a:spcAft>
                <a:spcPts val="0"/>
              </a:spcAft>
              <a:buSzPts val="1400"/>
              <a:buFont typeface="Mukta"/>
              <a:buNone/>
              <a:defRPr b="1">
                <a:latin typeface="Mukta"/>
                <a:ea typeface="Mukta"/>
                <a:cs typeface="Mukta"/>
                <a:sym typeface="Mukta"/>
              </a:defRPr>
            </a:lvl8pPr>
            <a:lvl9pPr lvl="8" algn="ctr" rtl="0">
              <a:spcBef>
                <a:spcPts val="0"/>
              </a:spcBef>
              <a:spcAft>
                <a:spcPts val="0"/>
              </a:spcAft>
              <a:buSzPts val="1400"/>
              <a:buFont typeface="Mukta"/>
              <a:buNone/>
              <a:defRPr b="1">
                <a:latin typeface="Mukta"/>
                <a:ea typeface="Mukta"/>
                <a:cs typeface="Mukta"/>
                <a:sym typeface="Mukta"/>
              </a:defRPr>
            </a:lvl9pPr>
          </a:lstStyle>
          <a:p>
            <a:endParaRPr/>
          </a:p>
        </p:txBody>
      </p:sp>
      <p:sp>
        <p:nvSpPr>
          <p:cNvPr id="117" name="Google Shape;117;p13"/>
          <p:cNvSpPr txBox="1">
            <a:spLocks noGrp="1"/>
          </p:cNvSpPr>
          <p:nvPr>
            <p:ph type="subTitle" idx="9"/>
          </p:nvPr>
        </p:nvSpPr>
        <p:spPr>
          <a:xfrm>
            <a:off x="3750550" y="2086240"/>
            <a:ext cx="2222100" cy="58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8" name="Google Shape;118;p13"/>
          <p:cNvSpPr txBox="1">
            <a:spLocks noGrp="1"/>
          </p:cNvSpPr>
          <p:nvPr>
            <p:ph type="subTitle" idx="13"/>
          </p:nvPr>
        </p:nvSpPr>
        <p:spPr>
          <a:xfrm>
            <a:off x="6190075" y="2086240"/>
            <a:ext cx="2222100" cy="587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19" name="Google Shape;119;p13"/>
          <p:cNvSpPr txBox="1">
            <a:spLocks noGrp="1"/>
          </p:cNvSpPr>
          <p:nvPr>
            <p:ph type="subTitle" idx="14"/>
          </p:nvPr>
        </p:nvSpPr>
        <p:spPr>
          <a:xfrm>
            <a:off x="3750575" y="3785803"/>
            <a:ext cx="2222100" cy="57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sp>
        <p:nvSpPr>
          <p:cNvPr id="120" name="Google Shape;120;p13"/>
          <p:cNvSpPr txBox="1">
            <a:spLocks noGrp="1"/>
          </p:cNvSpPr>
          <p:nvPr>
            <p:ph type="subTitle" idx="15"/>
          </p:nvPr>
        </p:nvSpPr>
        <p:spPr>
          <a:xfrm>
            <a:off x="6190209" y="3785802"/>
            <a:ext cx="2222100" cy="578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spcBef>
                <a:spcPts val="0"/>
              </a:spcBef>
              <a:spcAft>
                <a:spcPts val="0"/>
              </a:spcAft>
              <a:buSzPts val="1400"/>
              <a:buNone/>
              <a:defRPr sz="1400"/>
            </a:lvl2pPr>
            <a:lvl3pPr lvl="2" algn="ctr" rtl="0">
              <a:spcBef>
                <a:spcPts val="0"/>
              </a:spcBef>
              <a:spcAft>
                <a:spcPts val="0"/>
              </a:spcAft>
              <a:buSzPts val="1400"/>
              <a:buNone/>
              <a:defRPr sz="1400"/>
            </a:lvl3pPr>
            <a:lvl4pPr lvl="3" algn="ctr" rtl="0">
              <a:spcBef>
                <a:spcPts val="0"/>
              </a:spcBef>
              <a:spcAft>
                <a:spcPts val="0"/>
              </a:spcAft>
              <a:buSzPts val="1400"/>
              <a:buNone/>
              <a:defRPr sz="1400"/>
            </a:lvl4pPr>
            <a:lvl5pPr lvl="4" algn="ctr" rtl="0">
              <a:spcBef>
                <a:spcPts val="0"/>
              </a:spcBef>
              <a:spcAft>
                <a:spcPts val="0"/>
              </a:spcAft>
              <a:buSzPts val="1400"/>
              <a:buNone/>
              <a:defRPr sz="1400"/>
            </a:lvl5pPr>
            <a:lvl6pPr lvl="5" algn="ctr" rtl="0">
              <a:spcBef>
                <a:spcPts val="0"/>
              </a:spcBef>
              <a:spcAft>
                <a:spcPts val="0"/>
              </a:spcAft>
              <a:buSzPts val="1400"/>
              <a:buNone/>
              <a:defRPr sz="1400"/>
            </a:lvl6pPr>
            <a:lvl7pPr lvl="6" algn="ctr" rtl="0">
              <a:spcBef>
                <a:spcPts val="0"/>
              </a:spcBef>
              <a:spcAft>
                <a:spcPts val="0"/>
              </a:spcAft>
              <a:buSzPts val="1400"/>
              <a:buNone/>
              <a:defRPr sz="1400"/>
            </a:lvl7pPr>
            <a:lvl8pPr lvl="7" algn="ctr" rtl="0">
              <a:spcBef>
                <a:spcPts val="0"/>
              </a:spcBef>
              <a:spcAft>
                <a:spcPts val="0"/>
              </a:spcAft>
              <a:buSzPts val="1400"/>
              <a:buNone/>
              <a:defRPr sz="1400"/>
            </a:lvl8pPr>
            <a:lvl9pPr lvl="8" algn="ctr" rtl="0">
              <a:spcBef>
                <a:spcPts val="0"/>
              </a:spcBef>
              <a:spcAft>
                <a:spcPts val="0"/>
              </a:spcAft>
              <a:buSzPts val="1400"/>
              <a:buNone/>
              <a:defRPr sz="1400"/>
            </a:lvl9pPr>
          </a:lstStyle>
          <a:p>
            <a:endParaRPr/>
          </a:p>
        </p:txBody>
      </p:sp>
      <p:cxnSp>
        <p:nvCxnSpPr>
          <p:cNvPr id="121" name="Google Shape;121;p13"/>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122" name="Google Shape;122;p13"/>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3" name="Google Shape;123;p13"/>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24" name="Google Shape;124;p13"/>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125" name="Google Shape;125;p13"/>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grpSp>
        <p:nvGrpSpPr>
          <p:cNvPr id="126" name="Google Shape;126;p13"/>
          <p:cNvGrpSpPr/>
          <p:nvPr/>
        </p:nvGrpSpPr>
        <p:grpSpPr>
          <a:xfrm>
            <a:off x="-412625" y="3389400"/>
            <a:ext cx="799410" cy="851200"/>
            <a:chOff x="-412625" y="3389400"/>
            <a:chExt cx="799410" cy="851200"/>
          </a:xfrm>
        </p:grpSpPr>
        <p:sp>
          <p:nvSpPr>
            <p:cNvPr id="127" name="Google Shape;127;p13"/>
            <p:cNvSpPr/>
            <p:nvPr/>
          </p:nvSpPr>
          <p:spPr>
            <a:xfrm>
              <a:off x="-412625" y="33894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8" name="Google Shape;128;p13"/>
            <p:cNvSpPr/>
            <p:nvPr/>
          </p:nvSpPr>
          <p:spPr>
            <a:xfrm>
              <a:off x="55585" y="39094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29" name="Google Shape;129;p13"/>
          <p:cNvGrpSpPr/>
          <p:nvPr/>
        </p:nvGrpSpPr>
        <p:grpSpPr>
          <a:xfrm>
            <a:off x="8553825" y="1784900"/>
            <a:ext cx="957600" cy="1054925"/>
            <a:chOff x="8553825" y="1784900"/>
            <a:chExt cx="957600" cy="1054925"/>
          </a:xfrm>
        </p:grpSpPr>
        <p:sp>
          <p:nvSpPr>
            <p:cNvPr id="130" name="Google Shape;130;p13"/>
            <p:cNvSpPr/>
            <p:nvPr/>
          </p:nvSpPr>
          <p:spPr>
            <a:xfrm>
              <a:off x="8553825" y="17849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1" name="Google Shape;131;p13"/>
            <p:cNvSpPr/>
            <p:nvPr/>
          </p:nvSpPr>
          <p:spPr>
            <a:xfrm>
              <a:off x="8562075" y="250862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32" name="Google Shape;132;p13"/>
          <p:cNvSpPr/>
          <p:nvPr/>
        </p:nvSpPr>
        <p:spPr>
          <a:xfrm>
            <a:off x="8645025" y="45215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3" name="Google Shape;133;p13"/>
          <p:cNvSpPr/>
          <p:nvPr/>
        </p:nvSpPr>
        <p:spPr>
          <a:xfrm>
            <a:off x="557075" y="616950"/>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165"/>
        <p:cNvGrpSpPr/>
        <p:nvPr/>
      </p:nvGrpSpPr>
      <p:grpSpPr>
        <a:xfrm>
          <a:off x="0" y="0"/>
          <a:ext cx="0" cy="0"/>
          <a:chOff x="0" y="0"/>
          <a:chExt cx="0" cy="0"/>
        </a:xfrm>
      </p:grpSpPr>
      <p:sp>
        <p:nvSpPr>
          <p:cNvPr id="166" name="Google Shape;166;p16"/>
          <p:cNvSpPr txBox="1">
            <a:spLocks noGrp="1"/>
          </p:cNvSpPr>
          <p:nvPr>
            <p:ph type="title"/>
          </p:nvPr>
        </p:nvSpPr>
        <p:spPr>
          <a:xfrm>
            <a:off x="791975" y="1628750"/>
            <a:ext cx="3863100" cy="1112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sz="72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67" name="Google Shape;167;p16"/>
          <p:cNvSpPr txBox="1">
            <a:spLocks noGrp="1"/>
          </p:cNvSpPr>
          <p:nvPr>
            <p:ph type="subTitle" idx="1"/>
          </p:nvPr>
        </p:nvSpPr>
        <p:spPr>
          <a:xfrm>
            <a:off x="791975" y="2595254"/>
            <a:ext cx="3863100" cy="995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68" name="Google Shape;168;p16"/>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69" name="Google Shape;169;p16"/>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sp>
        <p:nvSpPr>
          <p:cNvPr id="170" name="Google Shape;170;p16"/>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71" name="Google Shape;171;p16"/>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172" name="Google Shape;172;p16"/>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37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375"/>
        <p:cNvGrpSpPr/>
        <p:nvPr/>
      </p:nvGrpSpPr>
      <p:grpSpPr>
        <a:xfrm>
          <a:off x="0" y="0"/>
          <a:ext cx="0" cy="0"/>
          <a:chOff x="0" y="0"/>
          <a:chExt cx="0" cy="0"/>
        </a:xfrm>
      </p:grpSpPr>
      <p:cxnSp>
        <p:nvCxnSpPr>
          <p:cNvPr id="376" name="Google Shape;376;p32"/>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377" name="Google Shape;377;p32"/>
          <p:cNvSpPr/>
          <p:nvPr/>
        </p:nvSpPr>
        <p:spPr>
          <a:xfrm>
            <a:off x="0" y="0"/>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78" name="Google Shape;378;p32"/>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cxnSp>
        <p:nvCxnSpPr>
          <p:cNvPr id="379" name="Google Shape;379;p32"/>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380" name="Google Shape;380;p32"/>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381"/>
        <p:cNvGrpSpPr/>
        <p:nvPr/>
      </p:nvGrpSpPr>
      <p:grpSpPr>
        <a:xfrm>
          <a:off x="0" y="0"/>
          <a:ext cx="0" cy="0"/>
          <a:chOff x="0" y="0"/>
          <a:chExt cx="0" cy="0"/>
        </a:xfrm>
      </p:grpSpPr>
      <p:cxnSp>
        <p:nvCxnSpPr>
          <p:cNvPr id="382" name="Google Shape;382;p33"/>
          <p:cNvCxnSpPr/>
          <p:nvPr/>
        </p:nvCxnSpPr>
        <p:spPr>
          <a:xfrm>
            <a:off x="-9900" y="4812425"/>
            <a:ext cx="9163800" cy="0"/>
          </a:xfrm>
          <a:prstGeom prst="straightConnector1">
            <a:avLst/>
          </a:prstGeom>
          <a:noFill/>
          <a:ln w="9525" cap="flat" cmpd="sng">
            <a:solidFill>
              <a:schemeClr val="dk1"/>
            </a:solidFill>
            <a:prstDash val="solid"/>
            <a:round/>
            <a:headEnd type="none" w="med" len="med"/>
            <a:tailEnd type="none" w="med" len="med"/>
          </a:ln>
        </p:spPr>
      </p:cxnSp>
      <p:sp>
        <p:nvSpPr>
          <p:cNvPr id="383" name="Google Shape;383;p33"/>
          <p:cNvSpPr/>
          <p:nvPr/>
        </p:nvSpPr>
        <p:spPr>
          <a:xfrm>
            <a:off x="0" y="4812425"/>
            <a:ext cx="9163800" cy="331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84" name="Google Shape;384;p33"/>
          <p:cNvCxnSpPr/>
          <p:nvPr/>
        </p:nvCxnSpPr>
        <p:spPr>
          <a:xfrm>
            <a:off x="870707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385" name="Google Shape;385;p33"/>
          <p:cNvCxnSpPr/>
          <p:nvPr/>
        </p:nvCxnSpPr>
        <p:spPr>
          <a:xfrm>
            <a:off x="436925" y="331200"/>
            <a:ext cx="0" cy="4481400"/>
          </a:xfrm>
          <a:prstGeom prst="straightConnector1">
            <a:avLst/>
          </a:prstGeom>
          <a:noFill/>
          <a:ln w="9525" cap="flat" cmpd="sng">
            <a:solidFill>
              <a:schemeClr val="dk1"/>
            </a:solidFill>
            <a:prstDash val="solid"/>
            <a:round/>
            <a:headEnd type="none" w="med" len="med"/>
            <a:tailEnd type="none" w="med" len="med"/>
          </a:ln>
        </p:spPr>
      </p:cxnSp>
      <p:cxnSp>
        <p:nvCxnSpPr>
          <p:cNvPr id="386" name="Google Shape;386;p33"/>
          <p:cNvCxnSpPr/>
          <p:nvPr/>
        </p:nvCxnSpPr>
        <p:spPr>
          <a:xfrm>
            <a:off x="-9900" y="331200"/>
            <a:ext cx="9163800" cy="0"/>
          </a:xfrm>
          <a:prstGeom prst="straightConnector1">
            <a:avLst/>
          </a:prstGeom>
          <a:noFill/>
          <a:ln w="9525" cap="flat" cmpd="sng">
            <a:solidFill>
              <a:schemeClr val="dk1"/>
            </a:solidFill>
            <a:prstDash val="solid"/>
            <a:round/>
            <a:headEnd type="none" w="med" len="med"/>
            <a:tailEnd type="none" w="med" len="med"/>
          </a:ln>
        </p:spPr>
      </p:cxnSp>
      <p:grpSp>
        <p:nvGrpSpPr>
          <p:cNvPr id="387" name="Google Shape;387;p33"/>
          <p:cNvGrpSpPr/>
          <p:nvPr/>
        </p:nvGrpSpPr>
        <p:grpSpPr>
          <a:xfrm>
            <a:off x="53638" y="684911"/>
            <a:ext cx="766568" cy="894489"/>
            <a:chOff x="-400100" y="1168286"/>
            <a:chExt cx="766568" cy="894489"/>
          </a:xfrm>
        </p:grpSpPr>
        <p:sp>
          <p:nvSpPr>
            <p:cNvPr id="388" name="Google Shape;388;p33"/>
            <p:cNvSpPr/>
            <p:nvPr/>
          </p:nvSpPr>
          <p:spPr>
            <a:xfrm>
              <a:off x="-400100" y="130617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9" name="Google Shape;389;p33"/>
            <p:cNvSpPr/>
            <p:nvPr/>
          </p:nvSpPr>
          <p:spPr>
            <a:xfrm>
              <a:off x="35268" y="1168286"/>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90" name="Google Shape;390;p33"/>
          <p:cNvGrpSpPr/>
          <p:nvPr/>
        </p:nvGrpSpPr>
        <p:grpSpPr>
          <a:xfrm>
            <a:off x="8228263" y="3309625"/>
            <a:ext cx="957600" cy="1126675"/>
            <a:chOff x="8521338" y="2718800"/>
            <a:chExt cx="957600" cy="1126675"/>
          </a:xfrm>
        </p:grpSpPr>
        <p:sp>
          <p:nvSpPr>
            <p:cNvPr id="391" name="Google Shape;391;p33"/>
            <p:cNvSpPr/>
            <p:nvPr/>
          </p:nvSpPr>
          <p:spPr>
            <a:xfrm>
              <a:off x="8521338" y="2887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2" name="Google Shape;392;p33"/>
            <p:cNvSpPr/>
            <p:nvPr/>
          </p:nvSpPr>
          <p:spPr>
            <a:xfrm>
              <a:off x="8767888" y="2718800"/>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93" name="Google Shape;393;p33"/>
          <p:cNvSpPr/>
          <p:nvPr/>
        </p:nvSpPr>
        <p:spPr>
          <a:xfrm>
            <a:off x="1115925" y="4200250"/>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394;p33"/>
          <p:cNvSpPr/>
          <p:nvPr/>
        </p:nvSpPr>
        <p:spPr>
          <a:xfrm>
            <a:off x="6001900" y="2487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1pPr>
            <a:lvl2pPr lvl="1">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2pPr>
            <a:lvl3pPr lvl="2">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3pPr>
            <a:lvl4pPr lvl="3">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4pPr>
            <a:lvl5pPr lvl="4">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5pPr>
            <a:lvl6pPr lvl="5">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6pPr>
            <a:lvl7pPr lvl="6">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7pPr>
            <a:lvl8pPr lvl="7">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8pPr>
            <a:lvl9pPr lvl="8">
              <a:spcBef>
                <a:spcPts val="0"/>
              </a:spcBef>
              <a:spcAft>
                <a:spcPts val="0"/>
              </a:spcAft>
              <a:buClr>
                <a:schemeClr val="dk1"/>
              </a:buClr>
              <a:buSzPts val="2800"/>
              <a:buFont typeface="Mukta"/>
              <a:buNone/>
              <a:defRPr sz="2800" b="1">
                <a:solidFill>
                  <a:schemeClr val="dk1"/>
                </a:solidFill>
                <a:latin typeface="Mukta"/>
                <a:ea typeface="Mukta"/>
                <a:cs typeface="Mukta"/>
                <a:sym typeface="Mukta"/>
              </a:defRPr>
            </a:lvl9pPr>
          </a:lstStyle>
          <a:p>
            <a:endParaRPr/>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1pPr>
            <a:lvl2pPr marL="914400" lvl="1"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2pPr>
            <a:lvl3pPr marL="1371600" lvl="2"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3pPr>
            <a:lvl4pPr marL="1828800" lvl="3"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4pPr>
            <a:lvl5pPr marL="2286000" lvl="4"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5pPr>
            <a:lvl6pPr marL="2743200" lvl="5"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6pPr>
            <a:lvl7pPr marL="3200400" lvl="6"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7pPr>
            <a:lvl8pPr marL="3657600" lvl="7"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8pPr>
            <a:lvl9pPr marL="4114800" lvl="8" indent="-317500">
              <a:lnSpc>
                <a:spcPct val="115000"/>
              </a:lnSpc>
              <a:spcBef>
                <a:spcPts val="0"/>
              </a:spcBef>
              <a:spcAft>
                <a:spcPts val="0"/>
              </a:spcAft>
              <a:buClr>
                <a:schemeClr val="dk1"/>
              </a:buClr>
              <a:buSzPts val="1400"/>
              <a:buFont typeface="Libre Franklin"/>
              <a:buChar char="■"/>
              <a:defRPr>
                <a:solidFill>
                  <a:schemeClr val="dk1"/>
                </a:solidFill>
                <a:latin typeface="Libre Franklin"/>
                <a:ea typeface="Libre Franklin"/>
                <a:cs typeface="Libre Franklin"/>
                <a:sym typeface="Libre Frankl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 id="2147483662" r:id="rId6"/>
    <p:sldLayoutId id="2147483677" r:id="rId7"/>
    <p:sldLayoutId id="2147483678" r:id="rId8"/>
    <p:sldLayoutId id="214748367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2.mp4"/><Relationship Id="rId7" Type="http://schemas.openxmlformats.org/officeDocument/2006/relationships/image" Target="../media/image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3.xml"/><Relationship Id="rId5" Type="http://schemas.openxmlformats.org/officeDocument/2006/relationships/slideLayout" Target="../slideLayouts/slideLayout2.xml"/><Relationship Id="rId10" Type="http://schemas.openxmlformats.org/officeDocument/2006/relationships/image" Target="../media/image4.png"/><Relationship Id="rId4" Type="http://schemas.openxmlformats.org/officeDocument/2006/relationships/video" Target="../media/media2.mp4"/><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1.pn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3.pn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7"/>
          <p:cNvSpPr txBox="1">
            <a:spLocks noGrp="1"/>
          </p:cNvSpPr>
          <p:nvPr>
            <p:ph type="ctrTitle"/>
          </p:nvPr>
        </p:nvSpPr>
        <p:spPr>
          <a:xfrm>
            <a:off x="722374" y="1327025"/>
            <a:ext cx="8001901" cy="19712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200" dirty="0">
                <a:latin typeface="Garamond" panose="02020404030301010803" pitchFamily="18" charset="0"/>
              </a:rPr>
              <a:t>P</a:t>
            </a:r>
            <a:r>
              <a:rPr lang="en" sz="3200" dirty="0">
                <a:latin typeface="Garamond" panose="02020404030301010803" pitchFamily="18" charset="0"/>
              </a:rPr>
              <a:t>rposals for Soft Matter Physics Laboratory Coursework  </a:t>
            </a:r>
            <a:br>
              <a:rPr lang="en" sz="3200" dirty="0"/>
            </a:br>
            <a:endParaRPr sz="3200" b="0" dirty="0">
              <a:solidFill>
                <a:schemeClr val="lt2"/>
              </a:solidFill>
            </a:endParaRPr>
          </a:p>
        </p:txBody>
      </p:sp>
      <p:sp>
        <p:nvSpPr>
          <p:cNvPr id="406" name="Google Shape;406;p37"/>
          <p:cNvSpPr txBox="1">
            <a:spLocks noGrp="1"/>
          </p:cNvSpPr>
          <p:nvPr>
            <p:ph type="subTitle" idx="1"/>
          </p:nvPr>
        </p:nvSpPr>
        <p:spPr>
          <a:xfrm>
            <a:off x="2341525" y="3347037"/>
            <a:ext cx="4752300" cy="44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100" dirty="0"/>
              <a:t>Moein Derakhshan</a:t>
            </a:r>
          </a:p>
          <a:p>
            <a:pPr marL="0" lvl="0" indent="0" algn="ctr" rtl="0">
              <a:spcBef>
                <a:spcPts val="0"/>
              </a:spcBef>
              <a:spcAft>
                <a:spcPts val="0"/>
              </a:spcAft>
              <a:buNone/>
            </a:pPr>
            <a:r>
              <a:rPr lang="en" sz="1100" dirty="0"/>
              <a:t>Farane Khodadi</a:t>
            </a:r>
            <a:endParaRPr sz="1100" dirty="0"/>
          </a:p>
        </p:txBody>
      </p:sp>
      <p:grpSp>
        <p:nvGrpSpPr>
          <p:cNvPr id="407" name="Google Shape;407;p37"/>
          <p:cNvGrpSpPr/>
          <p:nvPr/>
        </p:nvGrpSpPr>
        <p:grpSpPr>
          <a:xfrm>
            <a:off x="219850" y="570425"/>
            <a:ext cx="1005050" cy="756600"/>
            <a:chOff x="219850" y="570425"/>
            <a:chExt cx="1005050" cy="756600"/>
          </a:xfrm>
        </p:grpSpPr>
        <p:sp>
          <p:nvSpPr>
            <p:cNvPr id="408" name="Google Shape;408;p37"/>
            <p:cNvSpPr/>
            <p:nvPr/>
          </p:nvSpPr>
          <p:spPr>
            <a:xfrm>
              <a:off x="219850" y="5704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9" name="Google Shape;409;p37"/>
            <p:cNvSpPr/>
            <p:nvPr/>
          </p:nvSpPr>
          <p:spPr>
            <a:xfrm>
              <a:off x="893700" y="6885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410" name="Google Shape;410;p37"/>
          <p:cNvGrpSpPr/>
          <p:nvPr/>
        </p:nvGrpSpPr>
        <p:grpSpPr>
          <a:xfrm>
            <a:off x="4623250" y="4201925"/>
            <a:ext cx="957600" cy="1086575"/>
            <a:chOff x="4623250" y="4201925"/>
            <a:chExt cx="957600" cy="1086575"/>
          </a:xfrm>
        </p:grpSpPr>
        <p:sp>
          <p:nvSpPr>
            <p:cNvPr id="411" name="Google Shape;411;p37"/>
            <p:cNvSpPr/>
            <p:nvPr/>
          </p:nvSpPr>
          <p:spPr>
            <a:xfrm>
              <a:off x="4623250" y="4330900"/>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2" name="Google Shape;412;p37"/>
            <p:cNvSpPr/>
            <p:nvPr/>
          </p:nvSpPr>
          <p:spPr>
            <a:xfrm>
              <a:off x="4717675" y="420192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13" name="Google Shape;413;p37"/>
          <p:cNvSpPr/>
          <p:nvPr/>
        </p:nvSpPr>
        <p:spPr>
          <a:xfrm>
            <a:off x="722375" y="4285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anim calcmode="lin" valueType="num">
                                      <p:cBhvr additive="base">
                                        <p:cTn id="7" dur="500" fill="hold"/>
                                        <p:tgtEl>
                                          <p:spTgt spid="407"/>
                                        </p:tgtEl>
                                        <p:attrNameLst>
                                          <p:attrName>ppt_x</p:attrName>
                                        </p:attrNameLst>
                                      </p:cBhvr>
                                      <p:tavLst>
                                        <p:tav tm="0">
                                          <p:val>
                                            <p:strVal val="#ppt_x"/>
                                          </p:val>
                                        </p:tav>
                                        <p:tav tm="100000">
                                          <p:val>
                                            <p:strVal val="#ppt_x"/>
                                          </p:val>
                                        </p:tav>
                                      </p:tavLst>
                                    </p:anim>
                                    <p:anim calcmode="lin" valueType="num">
                                      <p:cBhvr additive="base">
                                        <p:cTn id="8" dur="500" fill="hold"/>
                                        <p:tgtEl>
                                          <p:spTgt spid="40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0"/>
                                        </p:tgtEl>
                                        <p:attrNameLst>
                                          <p:attrName>style.visibility</p:attrName>
                                        </p:attrNameLst>
                                      </p:cBhvr>
                                      <p:to>
                                        <p:strVal val="visible"/>
                                      </p:to>
                                    </p:set>
                                    <p:anim calcmode="lin" valueType="num">
                                      <p:cBhvr additive="base">
                                        <p:cTn id="11" dur="500" fill="hold"/>
                                        <p:tgtEl>
                                          <p:spTgt spid="410"/>
                                        </p:tgtEl>
                                        <p:attrNameLst>
                                          <p:attrName>ppt_x</p:attrName>
                                        </p:attrNameLst>
                                      </p:cBhvr>
                                      <p:tavLst>
                                        <p:tav tm="0">
                                          <p:val>
                                            <p:strVal val="#ppt_x"/>
                                          </p:val>
                                        </p:tav>
                                        <p:tav tm="100000">
                                          <p:val>
                                            <p:strVal val="#ppt_x"/>
                                          </p:val>
                                        </p:tav>
                                      </p:tavLst>
                                    </p:anim>
                                    <p:anim calcmode="lin" valueType="num">
                                      <p:cBhvr additive="base">
                                        <p:cTn id="12" dur="500" fill="hold"/>
                                        <p:tgtEl>
                                          <p:spTgt spid="4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3"/>
                                        </p:tgtEl>
                                        <p:attrNameLst>
                                          <p:attrName>style.visibility</p:attrName>
                                        </p:attrNameLst>
                                      </p:cBhvr>
                                      <p:to>
                                        <p:strVal val="visible"/>
                                      </p:to>
                                    </p:set>
                                    <p:anim calcmode="lin" valueType="num">
                                      <p:cBhvr additive="base">
                                        <p:cTn id="15" dur="500" fill="hold"/>
                                        <p:tgtEl>
                                          <p:spTgt spid="413"/>
                                        </p:tgtEl>
                                        <p:attrNameLst>
                                          <p:attrName>ppt_x</p:attrName>
                                        </p:attrNameLst>
                                      </p:cBhvr>
                                      <p:tavLst>
                                        <p:tav tm="0">
                                          <p:val>
                                            <p:strVal val="#ppt_x"/>
                                          </p:val>
                                        </p:tav>
                                        <p:tav tm="100000">
                                          <p:val>
                                            <p:strVal val="#ppt_x"/>
                                          </p:val>
                                        </p:tav>
                                      </p:tavLst>
                                    </p:anim>
                                    <p:anim calcmode="lin" valueType="num">
                                      <p:cBhvr additive="base">
                                        <p:cTn id="16" dur="500" fill="hold"/>
                                        <p:tgtEl>
                                          <p:spTgt spid="4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05"/>
                                        </p:tgtEl>
                                        <p:attrNameLst>
                                          <p:attrName>style.visibility</p:attrName>
                                        </p:attrNameLst>
                                      </p:cBhvr>
                                      <p:to>
                                        <p:strVal val="visible"/>
                                      </p:to>
                                    </p:set>
                                    <p:anim calcmode="lin" valueType="num">
                                      <p:cBhvr>
                                        <p:cTn id="21" dur="500" fill="hold"/>
                                        <p:tgtEl>
                                          <p:spTgt spid="405"/>
                                        </p:tgtEl>
                                        <p:attrNameLst>
                                          <p:attrName>ppt_w</p:attrName>
                                        </p:attrNameLst>
                                      </p:cBhvr>
                                      <p:tavLst>
                                        <p:tav tm="0">
                                          <p:val>
                                            <p:fltVal val="0"/>
                                          </p:val>
                                        </p:tav>
                                        <p:tav tm="100000">
                                          <p:val>
                                            <p:strVal val="#ppt_w"/>
                                          </p:val>
                                        </p:tav>
                                      </p:tavLst>
                                    </p:anim>
                                    <p:anim calcmode="lin" valueType="num">
                                      <p:cBhvr>
                                        <p:cTn id="22" dur="500" fill="hold"/>
                                        <p:tgtEl>
                                          <p:spTgt spid="405"/>
                                        </p:tgtEl>
                                        <p:attrNameLst>
                                          <p:attrName>ppt_h</p:attrName>
                                        </p:attrNameLst>
                                      </p:cBhvr>
                                      <p:tavLst>
                                        <p:tav tm="0">
                                          <p:val>
                                            <p:fltVal val="0"/>
                                          </p:val>
                                        </p:tav>
                                        <p:tav tm="100000">
                                          <p:val>
                                            <p:strVal val="#ppt_h"/>
                                          </p:val>
                                        </p:tav>
                                      </p:tavLst>
                                    </p:anim>
                                    <p:animEffect transition="in" filter="fade">
                                      <p:cBhvr>
                                        <p:cTn id="23" dur="500"/>
                                        <p:tgtEl>
                                          <p:spTgt spid="40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06">
                                            <p:txEl>
                                              <p:pRg st="0" end="0"/>
                                            </p:txEl>
                                          </p:spTgt>
                                        </p:tgtEl>
                                        <p:attrNameLst>
                                          <p:attrName>style.visibility</p:attrName>
                                        </p:attrNameLst>
                                      </p:cBhvr>
                                      <p:to>
                                        <p:strVal val="visible"/>
                                      </p:to>
                                    </p:set>
                                    <p:animEffect transition="in" filter="fade">
                                      <p:cBhvr>
                                        <p:cTn id="28" dur="500"/>
                                        <p:tgtEl>
                                          <p:spTgt spid="40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406">
                                            <p:txEl>
                                              <p:pRg st="1" end="1"/>
                                            </p:txEl>
                                          </p:spTgt>
                                        </p:tgtEl>
                                        <p:attrNameLst>
                                          <p:attrName>style.visibility</p:attrName>
                                        </p:attrNameLst>
                                      </p:cBhvr>
                                      <p:to>
                                        <p:strVal val="visible"/>
                                      </p:to>
                                    </p:set>
                                    <p:animEffect transition="in" filter="fade">
                                      <p:cBhvr>
                                        <p:cTn id="33" dur="500"/>
                                        <p:tgtEl>
                                          <p:spTgt spid="40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p:bldP spid="406" grpId="0" build="p"/>
      <p:bldP spid="41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59100" y="867338"/>
            <a:ext cx="957600" cy="957600"/>
          </a:xfrm>
          <a:prstGeom prst="flowChartConnector">
            <a:avLst/>
          </a:prstGeom>
          <a:ln w="38100">
            <a:solidFill>
              <a:schemeClr val="tx1">
                <a:lumMod val="40000"/>
                <a:lumOff val="60000"/>
              </a:schemeClr>
            </a:solidFill>
            <a:prstDash val="sysDot"/>
          </a:ln>
        </p:spPr>
        <p:txBody>
          <a:bodyPr spcFirstLastPara="1" wrap="square" lIns="91425" tIns="91425" rIns="91425" bIns="91425" anchor="b" anchorCtr="0">
            <a:noAutofit/>
          </a:bodyPr>
          <a:lstStyle/>
          <a:p>
            <a:pPr marL="0" lvl="0" indent="0" algn="r" rtl="1">
              <a:spcBef>
                <a:spcPts val="0"/>
              </a:spcBef>
              <a:spcAft>
                <a:spcPts val="0"/>
              </a:spcAft>
              <a:buNone/>
            </a:pPr>
            <a:r>
              <a:rPr lang="en" sz="3200" dirty="0"/>
              <a:t>  </a:t>
            </a:r>
            <a:br>
              <a:rPr lang="en" sz="3200" dirty="0"/>
            </a:br>
            <a:r>
              <a:rPr lang="en" sz="3200" dirty="0"/>
              <a:t>    </a:t>
            </a:r>
            <a:br>
              <a:rPr lang="en" sz="3200" dirty="0"/>
            </a:br>
            <a:r>
              <a:rPr lang="fa-IR" sz="4000" dirty="0">
                <a:latin typeface="Garamond" panose="02020404030301010803" pitchFamily="18" charset="0"/>
              </a:rPr>
              <a:t>1</a:t>
            </a:r>
            <a:r>
              <a:rPr lang="en" sz="3200" dirty="0"/>
              <a:t> </a:t>
            </a:r>
            <a:endParaRPr sz="3200" dirty="0"/>
          </a:p>
        </p:txBody>
      </p:sp>
      <p:sp>
        <p:nvSpPr>
          <p:cNvPr id="915" name="Google Shape;915;p41"/>
          <p:cNvSpPr txBox="1">
            <a:spLocks noGrp="1"/>
          </p:cNvSpPr>
          <p:nvPr>
            <p:ph type="title"/>
          </p:nvPr>
        </p:nvSpPr>
        <p:spPr>
          <a:xfrm>
            <a:off x="995049" y="1108663"/>
            <a:ext cx="6702399" cy="61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Marangoni effect</a:t>
            </a:r>
            <a:endParaRPr dirty="0"/>
          </a:p>
        </p:txBody>
      </p:sp>
      <p:sp>
        <p:nvSpPr>
          <p:cNvPr id="916" name="Google Shape;916;p41"/>
          <p:cNvSpPr txBox="1">
            <a:spLocks noGrp="1"/>
          </p:cNvSpPr>
          <p:nvPr>
            <p:ph type="subTitle" idx="1"/>
          </p:nvPr>
        </p:nvSpPr>
        <p:spPr>
          <a:xfrm>
            <a:off x="487677" y="1774376"/>
            <a:ext cx="6976395" cy="444600"/>
          </a:xfrm>
          <a:prstGeom prst="rect">
            <a:avLst/>
          </a:prstGeom>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US" sz="1600" b="0" i="0" dirty="0">
                <a:effectLst/>
                <a:latin typeface="Garamond" panose="02020404030301010803" pitchFamily="18" charset="0"/>
              </a:rPr>
              <a:t> </a:t>
            </a:r>
            <a:r>
              <a:rPr lang="en-US" sz="1600" b="0" i="0" strike="noStrike" dirty="0">
                <a:effectLst/>
                <a:latin typeface="Garamond" panose="02020404030301010803" pitchFamily="18" charset="0"/>
              </a:rPr>
              <a:t>mass transfer</a:t>
            </a:r>
            <a:r>
              <a:rPr lang="en-US" sz="1600" b="0" i="0" dirty="0">
                <a:effectLst/>
                <a:latin typeface="Garamond" panose="02020404030301010803" pitchFamily="18" charset="0"/>
              </a:rPr>
              <a:t> along an </a:t>
            </a:r>
            <a:r>
              <a:rPr lang="en-US" sz="1600" b="0" i="0" strike="noStrike" dirty="0">
                <a:effectLst/>
                <a:latin typeface="Garamond" panose="02020404030301010803" pitchFamily="18" charset="0"/>
              </a:rPr>
              <a:t>interface</a:t>
            </a:r>
            <a:r>
              <a:rPr lang="en-US" sz="1600" b="0" i="0" dirty="0">
                <a:effectLst/>
                <a:latin typeface="Garamond" panose="02020404030301010803" pitchFamily="18" charset="0"/>
              </a:rPr>
              <a:t> between two phases due to a </a:t>
            </a:r>
            <a:r>
              <a:rPr lang="en-US" sz="1600" b="0" i="0" strike="noStrike" dirty="0">
                <a:effectLst/>
                <a:latin typeface="Garamond" panose="02020404030301010803" pitchFamily="18" charset="0"/>
              </a:rPr>
              <a:t>gradient</a:t>
            </a:r>
            <a:r>
              <a:rPr lang="en-US" sz="1600" b="0" i="0" dirty="0">
                <a:effectLst/>
                <a:latin typeface="Garamond" panose="02020404030301010803" pitchFamily="18" charset="0"/>
              </a:rPr>
              <a:t> of the </a:t>
            </a:r>
            <a:r>
              <a:rPr lang="en-US" sz="1600" dirty="0">
                <a:latin typeface="Garamond" panose="02020404030301010803" pitchFamily="18" charset="0"/>
              </a:rPr>
              <a:t>surface tension.</a:t>
            </a:r>
          </a:p>
          <a:p>
            <a:pPr marL="285750" indent="-285750" algn="just">
              <a:lnSpc>
                <a:spcPct val="150000"/>
              </a:lnSpc>
              <a:buFont typeface="Arial" panose="020B0604020202020204" pitchFamily="34" charset="0"/>
              <a:buChar char="•"/>
            </a:pPr>
            <a:r>
              <a:rPr lang="en-US" sz="1600" b="0" i="0" dirty="0">
                <a:solidFill>
                  <a:srgbClr val="202122"/>
                </a:solidFill>
                <a:effectLst/>
                <a:latin typeface="Garamond" panose="02020404030301010803" pitchFamily="18" charset="0"/>
              </a:rPr>
              <a:t>Caused by concentration gradient or by a temperature gradient.</a:t>
            </a:r>
            <a:endParaRPr lang="en-US" sz="1600" dirty="0">
              <a:solidFill>
                <a:srgbClr val="202122"/>
              </a:solidFill>
              <a:latin typeface="Garamond" panose="02020404030301010803" pitchFamily="18" charset="0"/>
            </a:endParaRPr>
          </a:p>
          <a:p>
            <a:pPr marL="285750" indent="-285750" algn="just">
              <a:lnSpc>
                <a:spcPct val="150000"/>
              </a:lnSpc>
              <a:buFont typeface="Arial" panose="020B0604020202020204" pitchFamily="34" charset="0"/>
              <a:buChar char="•"/>
            </a:pPr>
            <a:r>
              <a:rPr lang="en-US" sz="1600" dirty="0">
                <a:latin typeface="Garamond" panose="02020404030301010803" pitchFamily="18" charset="0"/>
              </a:rPr>
              <a:t>forming fingers</a:t>
            </a:r>
            <a:r>
              <a:rPr lang="en-US" sz="1600" dirty="0">
                <a:solidFill>
                  <a:srgbClr val="202122"/>
                </a:solidFill>
                <a:latin typeface="Garamond" panose="02020404030301010803" pitchFamily="18" charset="0"/>
              </a:rPr>
              <a:t> or drops (i.e. Tears of wine).</a:t>
            </a:r>
          </a:p>
          <a:p>
            <a:pPr marL="285750" indent="-285750" algn="just">
              <a:lnSpc>
                <a:spcPct val="150000"/>
              </a:lnSpc>
              <a:buFont typeface="Arial" panose="020B0604020202020204" pitchFamily="34" charset="0"/>
              <a:buChar char="•"/>
            </a:pPr>
            <a:r>
              <a:rPr lang="en-US" sz="1600" b="0" i="0" dirty="0">
                <a:effectLst/>
                <a:latin typeface="Garamond" panose="02020404030301010803" pitchFamily="18" charset="0"/>
              </a:rPr>
              <a:t> behavior of convection cells (</a:t>
            </a:r>
            <a:r>
              <a:rPr lang="en-US" sz="1600" b="0" i="0" u="none" strike="noStrike" dirty="0">
                <a:effectLst/>
                <a:latin typeface="Garamond" panose="02020404030301010803" pitchFamily="18" charset="0"/>
              </a:rPr>
              <a:t>Benard cells</a:t>
            </a:r>
            <a:r>
              <a:rPr lang="en-US" sz="1600" u="none" strike="noStrike" dirty="0">
                <a:latin typeface="Garamond" panose="02020404030301010803" pitchFamily="18" charset="0"/>
              </a:rPr>
              <a:t>).</a:t>
            </a:r>
            <a:endParaRPr lang="en-US" sz="1600" dirty="0">
              <a:latin typeface="Garamond" panose="02020404030301010803" pitchFamily="18" charset="0"/>
            </a:endParaRPr>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3D5D3F63-D2C1-A807-36ED-6337AC3046F2}"/>
              </a:ext>
            </a:extLst>
          </p:cNvPr>
          <p:cNvPicPr>
            <a:picLocks noChangeAspect="1"/>
          </p:cNvPicPr>
          <p:nvPr/>
        </p:nvPicPr>
        <p:blipFill rotWithShape="1">
          <a:blip r:embed="rId3">
            <a:extLst>
              <a:ext uri="{28A0092B-C50C-407E-A947-70E740481C1C}">
                <a14:useLocalDpi xmlns:a14="http://schemas.microsoft.com/office/drawing/2010/main" val="0"/>
              </a:ext>
            </a:extLst>
          </a:blip>
          <a:srcRect r="18574"/>
          <a:stretch/>
        </p:blipFill>
        <p:spPr>
          <a:xfrm flipH="1">
            <a:off x="4855303" y="3169376"/>
            <a:ext cx="1897298" cy="1522878"/>
          </a:xfrm>
          <a:prstGeom prst="rect">
            <a:avLst/>
          </a:prstGeom>
        </p:spPr>
      </p:pic>
      <p:pic>
        <p:nvPicPr>
          <p:cNvPr id="3" name="Picture 2">
            <a:extLst>
              <a:ext uri="{FF2B5EF4-FFF2-40B4-BE49-F238E27FC236}">
                <a16:creationId xmlns:a16="http://schemas.microsoft.com/office/drawing/2014/main" id="{357ECAD7-3A36-D528-8F3B-4EEFD77B83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911" y="3169377"/>
            <a:ext cx="1647074" cy="1522877"/>
          </a:xfrm>
          <a:prstGeom prst="rect">
            <a:avLst/>
          </a:prstGeom>
        </p:spPr>
      </p:pic>
    </p:spTree>
    <p:extLst>
      <p:ext uri="{BB962C8B-B14F-4D97-AF65-F5344CB8AC3E}">
        <p14:creationId xmlns:p14="http://schemas.microsoft.com/office/powerpoint/2010/main" val="3656623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39498-A241-F53B-64A4-854561744999}"/>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AD98D615-7050-F64E-112A-B8C58FBDB0BC}"/>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BBCA5C32-446D-331D-60C6-F8E36B038A05}"/>
              </a:ext>
            </a:extLst>
          </p:cNvPr>
          <p:cNvSpPr>
            <a:spLocks noGrp="1"/>
          </p:cNvSpPr>
          <p:nvPr>
            <p:ph type="title" idx="2"/>
          </p:nvPr>
        </p:nvSpPr>
        <p:spPr/>
        <p:txBody>
          <a:bodyPr/>
          <a:lstStyle/>
          <a:p>
            <a:endParaRPr lang="en-US"/>
          </a:p>
        </p:txBody>
      </p:sp>
      <p:pic>
        <p:nvPicPr>
          <p:cNvPr id="5" name="Picture 4">
            <a:extLst>
              <a:ext uri="{FF2B5EF4-FFF2-40B4-BE49-F238E27FC236}">
                <a16:creationId xmlns:a16="http://schemas.microsoft.com/office/drawing/2014/main" id="{B3879F05-0AA8-8B9E-65DC-AAF5D5BD1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5721" y="1006656"/>
            <a:ext cx="6292557" cy="3094594"/>
          </a:xfrm>
          <a:prstGeom prst="rect">
            <a:avLst/>
          </a:prstGeom>
        </p:spPr>
      </p:pic>
    </p:spTree>
    <p:extLst>
      <p:ext uri="{BB962C8B-B14F-4D97-AF65-F5344CB8AC3E}">
        <p14:creationId xmlns:p14="http://schemas.microsoft.com/office/powerpoint/2010/main" val="13166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59100" y="867338"/>
            <a:ext cx="957600" cy="957600"/>
          </a:xfrm>
          <a:prstGeom prst="flowChartConnector">
            <a:avLst/>
          </a:prstGeom>
          <a:ln w="38100">
            <a:solidFill>
              <a:schemeClr val="tx1">
                <a:lumMod val="40000"/>
                <a:lumOff val="60000"/>
              </a:schemeClr>
            </a:solidFill>
            <a:prstDash val="sysDot"/>
          </a:ln>
        </p:spPr>
        <p:txBody>
          <a:bodyPr spcFirstLastPara="1" wrap="square" lIns="91425" tIns="91425" rIns="91425" bIns="91425" anchor="b" anchorCtr="0">
            <a:noAutofit/>
          </a:bodyPr>
          <a:lstStyle/>
          <a:p>
            <a:pPr marL="0" lvl="0" indent="0" algn="r" rtl="1">
              <a:spcBef>
                <a:spcPts val="0"/>
              </a:spcBef>
              <a:spcAft>
                <a:spcPts val="0"/>
              </a:spcAft>
              <a:buNone/>
            </a:pPr>
            <a:r>
              <a:rPr lang="en" sz="3200" dirty="0"/>
              <a:t>  </a:t>
            </a:r>
            <a:br>
              <a:rPr lang="en" sz="3200" dirty="0"/>
            </a:br>
            <a:r>
              <a:rPr lang="en" sz="3200" dirty="0"/>
              <a:t>    </a:t>
            </a:r>
            <a:br>
              <a:rPr lang="en" sz="3200" dirty="0"/>
            </a:br>
            <a:r>
              <a:rPr lang="en" sz="4000" dirty="0">
                <a:latin typeface="Garamond" panose="02020404030301010803" pitchFamily="18" charset="0"/>
              </a:rPr>
              <a:t>2</a:t>
            </a:r>
            <a:r>
              <a:rPr lang="en" sz="3200" dirty="0"/>
              <a:t> </a:t>
            </a:r>
            <a:endParaRPr sz="3200" dirty="0"/>
          </a:p>
        </p:txBody>
      </p:sp>
      <p:sp>
        <p:nvSpPr>
          <p:cNvPr id="915" name="Google Shape;915;p41"/>
          <p:cNvSpPr txBox="1">
            <a:spLocks noGrp="1"/>
          </p:cNvSpPr>
          <p:nvPr>
            <p:ph type="title"/>
          </p:nvPr>
        </p:nvSpPr>
        <p:spPr>
          <a:xfrm>
            <a:off x="995049" y="1108663"/>
            <a:ext cx="6702399" cy="61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Hydraulic jump</a:t>
            </a:r>
            <a:endParaRPr dirty="0"/>
          </a:p>
        </p:txBody>
      </p:sp>
      <p:sp>
        <p:nvSpPr>
          <p:cNvPr id="916" name="Google Shape;916;p41"/>
          <p:cNvSpPr txBox="1">
            <a:spLocks noGrp="1"/>
          </p:cNvSpPr>
          <p:nvPr>
            <p:ph type="subTitle" idx="1"/>
          </p:nvPr>
        </p:nvSpPr>
        <p:spPr>
          <a:xfrm>
            <a:off x="477350" y="1996676"/>
            <a:ext cx="7922371" cy="444600"/>
          </a:xfrm>
          <a:prstGeom prst="rect">
            <a:avLst/>
          </a:prstGeom>
        </p:spPr>
        <p:txBody>
          <a:bodyPr spcFirstLastPara="1" wrap="square" lIns="91425" tIns="91425" rIns="91425" bIns="91425" anchor="t" anchorCtr="0">
            <a:noAutofit/>
          </a:bodyPr>
          <a:lstStyle/>
          <a:p>
            <a:pPr marL="285750" indent="-285750" algn="just">
              <a:lnSpc>
                <a:spcPct val="150000"/>
              </a:lnSpc>
              <a:buFont typeface="Arial" panose="020B0604020202020204" pitchFamily="34" charset="0"/>
              <a:buChar char="•"/>
            </a:pPr>
            <a:r>
              <a:rPr lang="en-US" sz="1600" b="0" i="0" dirty="0">
                <a:effectLst/>
                <a:latin typeface="Garamond" panose="02020404030301010803" pitchFamily="18" charset="0"/>
              </a:rPr>
              <a:t> </a:t>
            </a:r>
            <a:r>
              <a:rPr lang="en-US" sz="1600" b="0" i="0" dirty="0">
                <a:solidFill>
                  <a:srgbClr val="202122"/>
                </a:solidFill>
                <a:effectLst/>
                <a:latin typeface="Garamond" panose="02020404030301010803" pitchFamily="18" charset="0"/>
              </a:rPr>
              <a:t>liquid at high velocity discharges into a zone of lower velocity, a rather abrupt rise occurs in the liquid surface.</a:t>
            </a:r>
          </a:p>
          <a:p>
            <a:pPr marL="285750" indent="-285750" algn="just">
              <a:lnSpc>
                <a:spcPct val="150000"/>
              </a:lnSpc>
              <a:buFont typeface="Arial" panose="020B0604020202020204" pitchFamily="34" charset="0"/>
              <a:buChar char="•"/>
            </a:pPr>
            <a:r>
              <a:rPr lang="en-US" sz="1600" b="0" i="0" dirty="0">
                <a:solidFill>
                  <a:srgbClr val="202122"/>
                </a:solidFill>
                <a:effectLst/>
                <a:latin typeface="Garamond" panose="02020404030301010803" pitchFamily="18" charset="0"/>
              </a:rPr>
              <a:t>dependent upon the initial fluid speed</a:t>
            </a:r>
          </a:p>
          <a:p>
            <a:pPr marL="285750" indent="-285750" algn="just">
              <a:lnSpc>
                <a:spcPct val="150000"/>
              </a:lnSpc>
              <a:buFont typeface="Arial" panose="020B0604020202020204" pitchFamily="34" charset="0"/>
              <a:buChar char="•"/>
            </a:pPr>
            <a:r>
              <a:rPr lang="en-US" sz="1600" b="0" i="0" dirty="0">
                <a:solidFill>
                  <a:srgbClr val="202122"/>
                </a:solidFill>
                <a:effectLst/>
                <a:latin typeface="Garamond" panose="02020404030301010803" pitchFamily="18" charset="0"/>
              </a:rPr>
              <a:t>critical speed</a:t>
            </a:r>
          </a:p>
          <a:p>
            <a:pPr marL="285750" indent="-285750" algn="just">
              <a:lnSpc>
                <a:spcPct val="150000"/>
              </a:lnSpc>
              <a:buFont typeface="Arial" panose="020B0604020202020204" pitchFamily="34" charset="0"/>
              <a:buChar char="•"/>
            </a:pPr>
            <a:endParaRPr lang="en-US" sz="1600" dirty="0">
              <a:latin typeface="Garamond" panose="02020404030301010803" pitchFamily="18" charset="0"/>
            </a:endParaRPr>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E0B25390-32AB-B682-456B-EB0CBB366A1F}"/>
              </a:ext>
            </a:extLst>
          </p:cNvPr>
          <p:cNvPicPr>
            <a:picLocks noChangeAspect="1"/>
          </p:cNvPicPr>
          <p:nvPr/>
        </p:nvPicPr>
        <p:blipFill rotWithShape="1">
          <a:blip r:embed="rId3">
            <a:extLst>
              <a:ext uri="{28A0092B-C50C-407E-A947-70E740481C1C}">
                <a14:useLocalDpi xmlns:a14="http://schemas.microsoft.com/office/drawing/2010/main" val="0"/>
              </a:ext>
            </a:extLst>
          </a:blip>
          <a:srcRect r="47390"/>
          <a:stretch/>
        </p:blipFill>
        <p:spPr>
          <a:xfrm>
            <a:off x="6396729" y="3066894"/>
            <a:ext cx="2164552" cy="1622220"/>
          </a:xfrm>
          <a:prstGeom prst="rect">
            <a:avLst/>
          </a:prstGeom>
        </p:spPr>
      </p:pic>
      <p:pic>
        <p:nvPicPr>
          <p:cNvPr id="4" name="Picture 3">
            <a:extLst>
              <a:ext uri="{FF2B5EF4-FFF2-40B4-BE49-F238E27FC236}">
                <a16:creationId xmlns:a16="http://schemas.microsoft.com/office/drawing/2014/main" id="{28693265-0E1C-461F-B71F-902A034E0C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351" y="3065700"/>
            <a:ext cx="2164552" cy="1623414"/>
          </a:xfrm>
          <a:prstGeom prst="rect">
            <a:avLst/>
          </a:prstGeom>
        </p:spPr>
      </p:pic>
    </p:spTree>
    <p:extLst>
      <p:ext uri="{BB962C8B-B14F-4D97-AF65-F5344CB8AC3E}">
        <p14:creationId xmlns:p14="http://schemas.microsoft.com/office/powerpoint/2010/main" val="1605498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59100" y="867338"/>
            <a:ext cx="957600" cy="957600"/>
          </a:xfrm>
          <a:prstGeom prst="flowChartConnector">
            <a:avLst/>
          </a:prstGeom>
          <a:ln w="38100">
            <a:solidFill>
              <a:schemeClr val="tx1">
                <a:lumMod val="40000"/>
                <a:lumOff val="60000"/>
              </a:schemeClr>
            </a:solidFill>
            <a:prstDash val="sysDot"/>
          </a:ln>
        </p:spPr>
        <p:txBody>
          <a:bodyPr spcFirstLastPara="1" wrap="square" lIns="91425" tIns="91425" rIns="91425" bIns="91425" anchor="b" anchorCtr="0">
            <a:noAutofit/>
          </a:bodyPr>
          <a:lstStyle/>
          <a:p>
            <a:pPr marL="0" lvl="0" indent="0" algn="r" rtl="1">
              <a:spcBef>
                <a:spcPts val="0"/>
              </a:spcBef>
              <a:spcAft>
                <a:spcPts val="0"/>
              </a:spcAft>
              <a:buNone/>
            </a:pPr>
            <a:r>
              <a:rPr lang="en" sz="3200" dirty="0"/>
              <a:t>  </a:t>
            </a:r>
            <a:br>
              <a:rPr lang="en" sz="3200" dirty="0"/>
            </a:br>
            <a:r>
              <a:rPr lang="en" sz="3200" dirty="0"/>
              <a:t>    </a:t>
            </a:r>
            <a:br>
              <a:rPr lang="en" sz="3200" dirty="0"/>
            </a:br>
            <a:r>
              <a:rPr lang="en" sz="4000" dirty="0">
                <a:latin typeface="Garamond" panose="02020404030301010803" pitchFamily="18" charset="0"/>
              </a:rPr>
              <a:t>3</a:t>
            </a:r>
            <a:r>
              <a:rPr lang="en" sz="3200" dirty="0"/>
              <a:t> </a:t>
            </a:r>
            <a:endParaRPr sz="3200" dirty="0"/>
          </a:p>
        </p:txBody>
      </p:sp>
      <p:sp>
        <p:nvSpPr>
          <p:cNvPr id="915" name="Google Shape;915;p41"/>
          <p:cNvSpPr txBox="1">
            <a:spLocks noGrp="1"/>
          </p:cNvSpPr>
          <p:nvPr>
            <p:ph type="title"/>
          </p:nvPr>
        </p:nvSpPr>
        <p:spPr>
          <a:xfrm>
            <a:off x="995049" y="1108663"/>
            <a:ext cx="6702399" cy="61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a:t>
            </a:r>
            <a:r>
              <a:rPr lang="en" dirty="0"/>
              <a:t>ontact angle hysteresis</a:t>
            </a:r>
            <a:endParaRPr dirty="0"/>
          </a:p>
        </p:txBody>
      </p:sp>
      <p:sp>
        <p:nvSpPr>
          <p:cNvPr id="916" name="Google Shape;916;p41"/>
          <p:cNvSpPr txBox="1">
            <a:spLocks noGrp="1"/>
          </p:cNvSpPr>
          <p:nvPr>
            <p:ph type="subTitle" idx="1"/>
          </p:nvPr>
        </p:nvSpPr>
        <p:spPr>
          <a:xfrm>
            <a:off x="477349" y="1996676"/>
            <a:ext cx="7828751" cy="44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latin typeface="Garamond" panose="02020404030301010803" pitchFamily="18" charset="0"/>
              </a:rPr>
              <a:t>The droplet at equilibrium state will form a unique contact angle in the vicinity of the triple phase contact line. The contact angle can be linked to the force balance among the solid-liquid-gas three interfacial tensions.</a:t>
            </a:r>
            <a:endParaRPr dirty="0">
              <a:solidFill>
                <a:schemeClr val="bg1">
                  <a:lumMod val="10000"/>
                </a:schemeClr>
              </a:solidFill>
              <a:latin typeface="Garamond" panose="02020404030301010803" pitchFamily="18" charset="0"/>
              <a:cs typeface="Times New Roman" panose="02020603050405020304" pitchFamily="18" charset="0"/>
            </a:endParaRPr>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6FE5DA7-E2F5-A66A-0DB8-7A99D8644958}"/>
              </a:ext>
            </a:extLst>
          </p:cNvPr>
          <p:cNvPicPr>
            <a:picLocks noChangeAspect="1"/>
          </p:cNvPicPr>
          <p:nvPr/>
        </p:nvPicPr>
        <p:blipFill>
          <a:blip r:embed="rId3"/>
          <a:stretch>
            <a:fillRect/>
          </a:stretch>
        </p:blipFill>
        <p:spPr>
          <a:xfrm>
            <a:off x="3257435" y="3416536"/>
            <a:ext cx="5405149" cy="1236602"/>
          </a:xfrm>
          <a:prstGeom prst="rect">
            <a:avLst/>
          </a:prstGeom>
        </p:spPr>
      </p:pic>
    </p:spTree>
    <p:extLst>
      <p:ext uri="{BB962C8B-B14F-4D97-AF65-F5344CB8AC3E}">
        <p14:creationId xmlns:p14="http://schemas.microsoft.com/office/powerpoint/2010/main" val="2888088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grpSp>
        <p:nvGrpSpPr>
          <p:cNvPr id="1109" name="Google Shape;1109;p43"/>
          <p:cNvGrpSpPr/>
          <p:nvPr/>
        </p:nvGrpSpPr>
        <p:grpSpPr>
          <a:xfrm>
            <a:off x="5365425" y="-451875"/>
            <a:ext cx="1198700" cy="957600"/>
            <a:chOff x="5365425" y="-451875"/>
            <a:chExt cx="1198700" cy="957600"/>
          </a:xfrm>
        </p:grpSpPr>
        <p:sp>
          <p:nvSpPr>
            <p:cNvPr id="1110" name="Google Shape;1110;p43"/>
            <p:cNvSpPr/>
            <p:nvPr/>
          </p:nvSpPr>
          <p:spPr>
            <a:xfrm>
              <a:off x="5365425" y="-451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6232925" y="-13867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3"/>
          <p:cNvGrpSpPr/>
          <p:nvPr/>
        </p:nvGrpSpPr>
        <p:grpSpPr>
          <a:xfrm>
            <a:off x="134450" y="3799025"/>
            <a:ext cx="829350" cy="888325"/>
            <a:chOff x="134450" y="3799025"/>
            <a:chExt cx="829350" cy="888325"/>
          </a:xfrm>
        </p:grpSpPr>
        <p:sp>
          <p:nvSpPr>
            <p:cNvPr id="1113" name="Google Shape;1113;p43"/>
            <p:cNvSpPr/>
            <p:nvPr/>
          </p:nvSpPr>
          <p:spPr>
            <a:xfrm flipH="1">
              <a:off x="134450" y="393075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flipH="1">
              <a:off x="632600" y="37990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1C5675FD-7B1C-68EF-1E2E-FE91EB5C0208}"/>
              </a:ext>
            </a:extLst>
          </p:cNvPr>
          <p:cNvSpPr txBox="1"/>
          <p:nvPr/>
        </p:nvSpPr>
        <p:spPr>
          <a:xfrm>
            <a:off x="632600" y="505725"/>
            <a:ext cx="7855618" cy="2031325"/>
          </a:xfrm>
          <a:prstGeom prst="rect">
            <a:avLst/>
          </a:prstGeom>
          <a:noFill/>
        </p:spPr>
        <p:txBody>
          <a:bodyPr wrap="square">
            <a:spAutoFit/>
          </a:bodyPr>
          <a:lstStyle/>
          <a:p>
            <a:pPr algn="just"/>
            <a:r>
              <a:rPr lang="en-US" sz="1800" dirty="0">
                <a:latin typeface="Garamond" panose="02020404030301010803" pitchFamily="18" charset="0"/>
              </a:rPr>
              <a:t>From the perspective of thermodynamics, the hysteresis is because of the existence of different energy metastable states caused by energy barrier on real solid surfaces. In the macroscopic concept, this phenomenon is closely related to the pinning force at the triple-phase contact line, affected by the surface roughness, liquid penetration, surface deformation and so on.</a:t>
            </a:r>
            <a:r>
              <a:rPr lang="en-US" dirty="0"/>
              <a:t> </a:t>
            </a:r>
            <a:r>
              <a:rPr lang="en-US" sz="1800" dirty="0">
                <a:latin typeface="Garamond" panose="02020404030301010803" pitchFamily="18" charset="0"/>
              </a:rPr>
              <a:t>Also, the long-range interactions between molecules, such as van der Waals force, play a non-negligible role in contact angle hysteresis at nanoscale. </a:t>
            </a:r>
          </a:p>
        </p:txBody>
      </p:sp>
      <p:pic>
        <p:nvPicPr>
          <p:cNvPr id="11266" name="Picture 2" descr="Contact angle - Wikipedia">
            <a:extLst>
              <a:ext uri="{FF2B5EF4-FFF2-40B4-BE49-F238E27FC236}">
                <a16:creationId xmlns:a16="http://schemas.microsoft.com/office/drawing/2014/main" id="{906034E0-89A6-6B38-30C8-101362DAF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7671" y="2891084"/>
            <a:ext cx="3370547" cy="181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5537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grpSp>
        <p:nvGrpSpPr>
          <p:cNvPr id="1109" name="Google Shape;1109;p43"/>
          <p:cNvGrpSpPr/>
          <p:nvPr/>
        </p:nvGrpSpPr>
        <p:grpSpPr>
          <a:xfrm>
            <a:off x="5365425" y="-451875"/>
            <a:ext cx="1198700" cy="957600"/>
            <a:chOff x="5365425" y="-451875"/>
            <a:chExt cx="1198700" cy="957600"/>
          </a:xfrm>
        </p:grpSpPr>
        <p:sp>
          <p:nvSpPr>
            <p:cNvPr id="1110" name="Google Shape;1110;p43"/>
            <p:cNvSpPr/>
            <p:nvPr/>
          </p:nvSpPr>
          <p:spPr>
            <a:xfrm>
              <a:off x="5365425" y="-451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6232925" y="-13867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3"/>
          <p:cNvGrpSpPr/>
          <p:nvPr/>
        </p:nvGrpSpPr>
        <p:grpSpPr>
          <a:xfrm>
            <a:off x="134450" y="3799025"/>
            <a:ext cx="829350" cy="888325"/>
            <a:chOff x="134450" y="3799025"/>
            <a:chExt cx="829350" cy="888325"/>
          </a:xfrm>
        </p:grpSpPr>
        <p:sp>
          <p:nvSpPr>
            <p:cNvPr id="1113" name="Google Shape;1113;p43"/>
            <p:cNvSpPr/>
            <p:nvPr/>
          </p:nvSpPr>
          <p:spPr>
            <a:xfrm flipH="1">
              <a:off x="134450" y="393075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flipH="1">
              <a:off x="632600" y="37990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1C5675FD-7B1C-68EF-1E2E-FE91EB5C0208}"/>
              </a:ext>
            </a:extLst>
          </p:cNvPr>
          <p:cNvSpPr txBox="1"/>
          <p:nvPr/>
        </p:nvSpPr>
        <p:spPr>
          <a:xfrm>
            <a:off x="632600" y="505725"/>
            <a:ext cx="7855618" cy="1323439"/>
          </a:xfrm>
          <a:prstGeom prst="rect">
            <a:avLst/>
          </a:prstGeom>
          <a:noFill/>
        </p:spPr>
        <p:txBody>
          <a:bodyPr wrap="square">
            <a:spAutoFit/>
          </a:bodyPr>
          <a:lstStyle/>
          <a:p>
            <a:pPr algn="just"/>
            <a:r>
              <a:rPr lang="en-US" sz="1600" dirty="0">
                <a:latin typeface="Garamond" panose="02020404030301010803" pitchFamily="18" charset="0"/>
              </a:rPr>
              <a:t>When the support is slightly tilted, an asymmetry appears between the front and back of the drop, which has the effect of generating a force opposing the weight. When we tilt the support too much, we go outside the range allowed for these angles, and the drop begins to move. The inclination at the drop depends on the volume of the drop; but droplets that are too small will remain stuck whatever the inclination.</a:t>
            </a:r>
          </a:p>
        </p:txBody>
      </p:sp>
      <p:pic>
        <p:nvPicPr>
          <p:cNvPr id="10242" name="Picture 2" descr="Contact Angle Measurements and Wettability | Nanoscience Instruments">
            <a:extLst>
              <a:ext uri="{FF2B5EF4-FFF2-40B4-BE49-F238E27FC236}">
                <a16:creationId xmlns:a16="http://schemas.microsoft.com/office/drawing/2014/main" id="{8B72DACC-E11F-4EF7-894B-93BB3A9AF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3890" y="3328782"/>
            <a:ext cx="3405288" cy="135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254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59100" y="867338"/>
            <a:ext cx="957600" cy="957600"/>
          </a:xfrm>
          <a:prstGeom prst="flowChartConnector">
            <a:avLst/>
          </a:prstGeom>
          <a:ln w="38100">
            <a:solidFill>
              <a:schemeClr val="tx1">
                <a:lumMod val="40000"/>
                <a:lumOff val="60000"/>
              </a:schemeClr>
            </a:solidFill>
            <a:prstDash val="sysDot"/>
          </a:ln>
        </p:spPr>
        <p:txBody>
          <a:bodyPr spcFirstLastPara="1" wrap="square" lIns="91425" tIns="91425" rIns="91425" bIns="91425" anchor="b" anchorCtr="0">
            <a:noAutofit/>
          </a:bodyPr>
          <a:lstStyle/>
          <a:p>
            <a:pPr marL="0" lvl="0" indent="0" algn="r" rtl="1">
              <a:spcBef>
                <a:spcPts val="0"/>
              </a:spcBef>
              <a:spcAft>
                <a:spcPts val="0"/>
              </a:spcAft>
              <a:buNone/>
            </a:pPr>
            <a:r>
              <a:rPr lang="en" sz="3200" dirty="0"/>
              <a:t>4</a:t>
            </a:r>
            <a:endParaRPr sz="3200" dirty="0"/>
          </a:p>
        </p:txBody>
      </p:sp>
      <p:sp>
        <p:nvSpPr>
          <p:cNvPr id="915" name="Google Shape;915;p41"/>
          <p:cNvSpPr txBox="1">
            <a:spLocks noGrp="1"/>
          </p:cNvSpPr>
          <p:nvPr>
            <p:ph type="title"/>
          </p:nvPr>
        </p:nvSpPr>
        <p:spPr>
          <a:xfrm>
            <a:off x="995049" y="1108663"/>
            <a:ext cx="6702399" cy="61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 D</a:t>
            </a:r>
            <a:r>
              <a:rPr lang="en" dirty="0"/>
              <a:t>ewetting </a:t>
            </a:r>
            <a:endParaRPr dirty="0"/>
          </a:p>
        </p:txBody>
      </p:sp>
      <p:sp>
        <p:nvSpPr>
          <p:cNvPr id="916" name="Google Shape;916;p41"/>
          <p:cNvSpPr txBox="1">
            <a:spLocks noGrp="1"/>
          </p:cNvSpPr>
          <p:nvPr>
            <p:ph type="subTitle" idx="1"/>
          </p:nvPr>
        </p:nvSpPr>
        <p:spPr>
          <a:xfrm>
            <a:off x="477350" y="1996676"/>
            <a:ext cx="3662913" cy="44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bg1">
                    <a:lumMod val="10000"/>
                  </a:schemeClr>
                </a:solidFill>
                <a:effectLst/>
                <a:latin typeface="Times New Roman" panose="02020603050405020304" pitchFamily="18" charset="0"/>
                <a:cs typeface="Times New Roman" panose="02020603050405020304" pitchFamily="18" charset="0"/>
              </a:rPr>
              <a:t>The Hele-Shaw analogy is a demonstration of the two- dimensional steady-potential flow of an incompressible fluid around an obstacle.</a:t>
            </a:r>
            <a:endParaRPr dirty="0">
              <a:solidFill>
                <a:schemeClr val="bg1">
                  <a:lumMod val="10000"/>
                </a:schemeClr>
              </a:solidFill>
              <a:latin typeface="Times New Roman" panose="02020603050405020304" pitchFamily="18" charset="0"/>
              <a:cs typeface="Times New Roman" panose="02020603050405020304" pitchFamily="18" charset="0"/>
            </a:endParaRPr>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70" name="Picture 2" descr="Complex dewetting scenarios captured by thin-film models | Nature Materials">
            <a:extLst>
              <a:ext uri="{FF2B5EF4-FFF2-40B4-BE49-F238E27FC236}">
                <a16:creationId xmlns:a16="http://schemas.microsoft.com/office/drawing/2014/main" id="{E54DCAFA-F90C-C425-A2E8-C000A682E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046" y="2134445"/>
            <a:ext cx="3707229" cy="2284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2948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grpSp>
        <p:nvGrpSpPr>
          <p:cNvPr id="1109" name="Google Shape;1109;p43"/>
          <p:cNvGrpSpPr/>
          <p:nvPr/>
        </p:nvGrpSpPr>
        <p:grpSpPr>
          <a:xfrm>
            <a:off x="5365425" y="-451875"/>
            <a:ext cx="1198700" cy="957600"/>
            <a:chOff x="5365425" y="-451875"/>
            <a:chExt cx="1198700" cy="957600"/>
          </a:xfrm>
        </p:grpSpPr>
        <p:sp>
          <p:nvSpPr>
            <p:cNvPr id="1110" name="Google Shape;1110;p43"/>
            <p:cNvSpPr/>
            <p:nvPr/>
          </p:nvSpPr>
          <p:spPr>
            <a:xfrm>
              <a:off x="5365425" y="-451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6232925" y="-13867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3"/>
          <p:cNvGrpSpPr/>
          <p:nvPr/>
        </p:nvGrpSpPr>
        <p:grpSpPr>
          <a:xfrm>
            <a:off x="134450" y="3799025"/>
            <a:ext cx="829350" cy="888325"/>
            <a:chOff x="134450" y="3799025"/>
            <a:chExt cx="829350" cy="888325"/>
          </a:xfrm>
        </p:grpSpPr>
        <p:sp>
          <p:nvSpPr>
            <p:cNvPr id="1113" name="Google Shape;1113;p43"/>
            <p:cNvSpPr/>
            <p:nvPr/>
          </p:nvSpPr>
          <p:spPr>
            <a:xfrm flipH="1">
              <a:off x="134450" y="393075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flipH="1">
              <a:off x="632600" y="37990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1C5675FD-7B1C-68EF-1E2E-FE91EB5C0208}"/>
              </a:ext>
            </a:extLst>
          </p:cNvPr>
          <p:cNvSpPr txBox="1"/>
          <p:nvPr/>
        </p:nvSpPr>
        <p:spPr>
          <a:xfrm>
            <a:off x="632600" y="505725"/>
            <a:ext cx="7855618" cy="1815882"/>
          </a:xfrm>
          <a:prstGeom prst="rect">
            <a:avLst/>
          </a:prstGeom>
          <a:noFill/>
        </p:spPr>
        <p:txBody>
          <a:bodyPr wrap="square">
            <a:spAutoFit/>
          </a:bodyPr>
          <a:lstStyle/>
          <a:p>
            <a:pPr algn="just"/>
            <a:r>
              <a:rPr lang="en-US" sz="1600" dirty="0" err="1">
                <a:latin typeface="Garamond" panose="02020404030301010803" pitchFamily="18" charset="0"/>
              </a:rPr>
              <a:t>Dewetting</a:t>
            </a:r>
            <a:r>
              <a:rPr lang="en-US" sz="1600" dirty="0">
                <a:latin typeface="Garamond" panose="02020404030301010803" pitchFamily="18" charset="0"/>
              </a:rPr>
              <a:t> is the retraction of a fluid from a surface it was forced to cover. The wettability of a surface by a liquid is to a large extent characterized by the interfacial tensions and is reflected by the contact angle. However, it is difficult to investigate kinetic effects. In this context, thin polymer films provide convenient systems due to their high viscosity (enabling time resolved measurements) and their non-volatility (assuring mass conservation). </a:t>
            </a:r>
            <a:r>
              <a:rPr lang="en-US" sz="1600" dirty="0" err="1">
                <a:latin typeface="Garamond" panose="02020404030301010803" pitchFamily="18" charset="0"/>
              </a:rPr>
              <a:t>Dewetting</a:t>
            </a:r>
            <a:r>
              <a:rPr lang="en-US" sz="1600" dirty="0">
                <a:latin typeface="Garamond" panose="02020404030301010803" pitchFamily="18" charset="0"/>
              </a:rPr>
              <a:t> allows to link molecular and interfacial properties with macroscopically observable parameters like </a:t>
            </a:r>
            <a:r>
              <a:rPr lang="en-US" sz="1600" dirty="0" err="1">
                <a:latin typeface="Garamond" panose="02020404030301010803" pitchFamily="18" charset="0"/>
              </a:rPr>
              <a:t>dewetting</a:t>
            </a:r>
            <a:r>
              <a:rPr lang="en-US" sz="1600" dirty="0">
                <a:latin typeface="Garamond" panose="02020404030301010803" pitchFamily="18" charset="0"/>
              </a:rPr>
              <a:t> velocity and shape of the rim.</a:t>
            </a:r>
          </a:p>
        </p:txBody>
      </p:sp>
      <p:pic>
        <p:nvPicPr>
          <p:cNvPr id="8194" name="Picture 2" descr="Empa - Functional Polymers - Liquid-Liquid Dewetting">
            <a:extLst>
              <a:ext uri="{FF2B5EF4-FFF2-40B4-BE49-F238E27FC236}">
                <a16:creationId xmlns:a16="http://schemas.microsoft.com/office/drawing/2014/main" id="{2ABC2952-DD1A-C5EF-E00E-F4D811D82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4263" y="2321607"/>
            <a:ext cx="189547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109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grpSp>
        <p:nvGrpSpPr>
          <p:cNvPr id="1109" name="Google Shape;1109;p43"/>
          <p:cNvGrpSpPr/>
          <p:nvPr/>
        </p:nvGrpSpPr>
        <p:grpSpPr>
          <a:xfrm>
            <a:off x="5365425" y="-451875"/>
            <a:ext cx="1198700" cy="957600"/>
            <a:chOff x="5365425" y="-451875"/>
            <a:chExt cx="1198700" cy="957600"/>
          </a:xfrm>
        </p:grpSpPr>
        <p:sp>
          <p:nvSpPr>
            <p:cNvPr id="1110" name="Google Shape;1110;p43"/>
            <p:cNvSpPr/>
            <p:nvPr/>
          </p:nvSpPr>
          <p:spPr>
            <a:xfrm>
              <a:off x="5365425" y="-451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6232925" y="-13867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43"/>
          <p:cNvGrpSpPr/>
          <p:nvPr/>
        </p:nvGrpSpPr>
        <p:grpSpPr>
          <a:xfrm>
            <a:off x="134450" y="3799025"/>
            <a:ext cx="829350" cy="888325"/>
            <a:chOff x="134450" y="3799025"/>
            <a:chExt cx="829350" cy="888325"/>
          </a:xfrm>
        </p:grpSpPr>
        <p:sp>
          <p:nvSpPr>
            <p:cNvPr id="1113" name="Google Shape;1113;p43"/>
            <p:cNvSpPr/>
            <p:nvPr/>
          </p:nvSpPr>
          <p:spPr>
            <a:xfrm flipH="1">
              <a:off x="134450" y="393075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flipH="1">
              <a:off x="632600" y="37990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1C5675FD-7B1C-68EF-1E2E-FE91EB5C0208}"/>
              </a:ext>
            </a:extLst>
          </p:cNvPr>
          <p:cNvSpPr txBox="1"/>
          <p:nvPr/>
        </p:nvSpPr>
        <p:spPr>
          <a:xfrm>
            <a:off x="632600" y="505725"/>
            <a:ext cx="7855618" cy="2308324"/>
          </a:xfrm>
          <a:prstGeom prst="rect">
            <a:avLst/>
          </a:prstGeom>
          <a:noFill/>
        </p:spPr>
        <p:txBody>
          <a:bodyPr wrap="square">
            <a:spAutoFit/>
          </a:bodyPr>
          <a:lstStyle/>
          <a:p>
            <a:pPr algn="just"/>
            <a:r>
              <a:rPr lang="en-US" sz="1800" dirty="0">
                <a:latin typeface="Garamond" panose="02020404030301010803" pitchFamily="18" charset="0"/>
              </a:rPr>
              <a:t>The displacement of a contact line reflects kinetic effects at a polymer-polymer interface. Due to the balance of (capillary) driving forces and energy dissipation at the interface as a consequence of intrinsic properties controlled by molecular interactions, a </a:t>
            </a:r>
            <a:r>
              <a:rPr lang="en-US" sz="1800" dirty="0" err="1">
                <a:latin typeface="Garamond" panose="02020404030301010803" pitchFamily="18" charset="0"/>
              </a:rPr>
              <a:t>dewetting</a:t>
            </a:r>
            <a:r>
              <a:rPr lang="en-US" sz="1800" dirty="0">
                <a:latin typeface="Garamond" panose="02020404030301010803" pitchFamily="18" charset="0"/>
              </a:rPr>
              <a:t> film is at all stages self-adjusting to any variations of experimental conditions. The main driving force for </a:t>
            </a:r>
            <a:r>
              <a:rPr lang="en-US" sz="1800" dirty="0" err="1">
                <a:latin typeface="Garamond" panose="02020404030301010803" pitchFamily="18" charset="0"/>
              </a:rPr>
              <a:t>dewetting</a:t>
            </a:r>
            <a:r>
              <a:rPr lang="en-US" sz="1800" dirty="0">
                <a:latin typeface="Garamond" panose="02020404030301010803" pitchFamily="18" charset="0"/>
              </a:rPr>
              <a:t> is due to an imbalance between the three interfacial tensions of the liquid air, liquid-substrate, and substrate-air interfaces which meet at the three-phase contact line. This capillary force is related to the difference between the dynamic (during </a:t>
            </a:r>
            <a:r>
              <a:rPr lang="en-US" sz="1800" dirty="0" err="1">
                <a:latin typeface="Garamond" panose="02020404030301010803" pitchFamily="18" charset="0"/>
              </a:rPr>
              <a:t>dewetting</a:t>
            </a:r>
            <a:r>
              <a:rPr lang="en-US" sz="1800" dirty="0">
                <a:latin typeface="Garamond" panose="02020404030301010803" pitchFamily="18" charset="0"/>
              </a:rPr>
              <a:t>) and the equilibrium contact angle.</a:t>
            </a:r>
            <a:endParaRPr lang="en-US" sz="1100" dirty="0">
              <a:latin typeface="Garamond" panose="02020404030301010803" pitchFamily="18" charset="0"/>
            </a:endParaRPr>
          </a:p>
        </p:txBody>
      </p:sp>
      <p:pic>
        <p:nvPicPr>
          <p:cNvPr id="9218" name="Picture 2" descr="Complex dewetting scenarios captured by thin-film models | Nature Materials">
            <a:extLst>
              <a:ext uri="{FF2B5EF4-FFF2-40B4-BE49-F238E27FC236}">
                <a16:creationId xmlns:a16="http://schemas.microsoft.com/office/drawing/2014/main" id="{A84C87A2-6FFA-0148-9BA3-52C9875D1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543" y="2798167"/>
            <a:ext cx="3445164" cy="20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869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59100" y="867338"/>
            <a:ext cx="957600" cy="957600"/>
          </a:xfrm>
          <a:prstGeom prst="flowChartConnector">
            <a:avLst/>
          </a:prstGeom>
          <a:ln w="38100">
            <a:solidFill>
              <a:schemeClr val="tx1">
                <a:lumMod val="40000"/>
                <a:lumOff val="60000"/>
              </a:schemeClr>
            </a:solidFill>
            <a:prstDash val="sysDot"/>
          </a:ln>
        </p:spPr>
        <p:txBody>
          <a:bodyPr spcFirstLastPara="1" wrap="square" lIns="91425" tIns="91425" rIns="91425" bIns="91425" anchor="b" anchorCtr="0">
            <a:noAutofit/>
          </a:bodyPr>
          <a:lstStyle/>
          <a:p>
            <a:pPr marL="0" lvl="0" indent="0" algn="r" rtl="1">
              <a:spcBef>
                <a:spcPts val="0"/>
              </a:spcBef>
              <a:spcAft>
                <a:spcPts val="0"/>
              </a:spcAft>
              <a:buNone/>
            </a:pPr>
            <a:r>
              <a:rPr lang="en" sz="3200" dirty="0"/>
              <a:t>  </a:t>
            </a:r>
            <a:br>
              <a:rPr lang="en" sz="3200" dirty="0"/>
            </a:br>
            <a:r>
              <a:rPr lang="en" sz="3200" dirty="0"/>
              <a:t>    </a:t>
            </a:r>
            <a:br>
              <a:rPr lang="en" sz="3200" dirty="0"/>
            </a:br>
            <a:r>
              <a:rPr lang="en" sz="4000" dirty="0">
                <a:latin typeface="Garamond" panose="02020404030301010803" pitchFamily="18" charset="0"/>
              </a:rPr>
              <a:t>5</a:t>
            </a:r>
            <a:r>
              <a:rPr lang="en" sz="3200" dirty="0"/>
              <a:t> </a:t>
            </a:r>
            <a:endParaRPr sz="3200" dirty="0"/>
          </a:p>
        </p:txBody>
      </p:sp>
      <p:sp>
        <p:nvSpPr>
          <p:cNvPr id="915" name="Google Shape;915;p41"/>
          <p:cNvSpPr txBox="1">
            <a:spLocks noGrp="1"/>
          </p:cNvSpPr>
          <p:nvPr>
            <p:ph type="title"/>
          </p:nvPr>
        </p:nvSpPr>
        <p:spPr>
          <a:xfrm>
            <a:off x="995049" y="1108663"/>
            <a:ext cx="6702399" cy="61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Motion of bubbles</a:t>
            </a:r>
            <a:endParaRPr dirty="0"/>
          </a:p>
        </p:txBody>
      </p:sp>
      <p:sp>
        <p:nvSpPr>
          <p:cNvPr id="916" name="Google Shape;916;p41"/>
          <p:cNvSpPr txBox="1">
            <a:spLocks noGrp="1"/>
          </p:cNvSpPr>
          <p:nvPr>
            <p:ph type="subTitle" idx="1"/>
          </p:nvPr>
        </p:nvSpPr>
        <p:spPr>
          <a:xfrm>
            <a:off x="477350" y="1774376"/>
            <a:ext cx="7497550" cy="444600"/>
          </a:xfrm>
          <a:prstGeom prst="rect">
            <a:avLst/>
          </a:prstGeom>
        </p:spPr>
        <p:txBody>
          <a:bodyPr spcFirstLastPara="1" wrap="square" lIns="91425" tIns="91425" rIns="91425" bIns="91425" anchor="t" anchorCtr="0">
            <a:noAutofit/>
          </a:bodyPr>
          <a:lstStyle/>
          <a:p>
            <a:pPr algn="just">
              <a:lnSpc>
                <a:spcPct val="150000"/>
              </a:lnSpc>
            </a:pPr>
            <a:r>
              <a:rPr lang="en-US" sz="1600" b="0" i="0" dirty="0">
                <a:effectLst/>
                <a:latin typeface="Garamond" panose="02020404030301010803" pitchFamily="18" charset="0"/>
              </a:rPr>
              <a:t>	The bubbles remain spherical and rise up rectilinearly when their diameters are small enough. Otherwise, the bubbles begin to deform to ellipsoidal, oblate ellipsoidal, or cap shape, with surface wobbling strongly, and proceed in a zigzagging, helical, nearly zigzagging or helical motion.</a:t>
            </a:r>
            <a:endParaRPr lang="en-US" sz="1600" dirty="0">
              <a:latin typeface="Garamond" panose="02020404030301010803" pitchFamily="18" charset="0"/>
            </a:endParaRPr>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A34F4792-CCC0-5381-5738-3ED24AC33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7467" y="3106994"/>
            <a:ext cx="2981982" cy="1677365"/>
          </a:xfrm>
          <a:prstGeom prst="rect">
            <a:avLst/>
          </a:prstGeom>
        </p:spPr>
      </p:pic>
    </p:spTree>
    <p:extLst>
      <p:ext uri="{BB962C8B-B14F-4D97-AF65-F5344CB8AC3E}">
        <p14:creationId xmlns:p14="http://schemas.microsoft.com/office/powerpoint/2010/main" val="2273501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0"/>
          <p:cNvSpPr txBox="1">
            <a:spLocks noGrp="1"/>
          </p:cNvSpPr>
          <p:nvPr>
            <p:ph type="title"/>
          </p:nvPr>
        </p:nvSpPr>
        <p:spPr>
          <a:xfrm>
            <a:off x="2131738" y="565710"/>
            <a:ext cx="4671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dirty="0"/>
              <a:t>Selected experiments</a:t>
            </a:r>
            <a:endParaRPr b="0" dirty="0"/>
          </a:p>
        </p:txBody>
      </p:sp>
      <p:sp>
        <p:nvSpPr>
          <p:cNvPr id="812" name="Google Shape;812;p40"/>
          <p:cNvSpPr txBox="1">
            <a:spLocks noGrp="1"/>
          </p:cNvSpPr>
          <p:nvPr>
            <p:ph type="title" idx="2"/>
          </p:nvPr>
        </p:nvSpPr>
        <p:spPr>
          <a:xfrm>
            <a:off x="4160573" y="1357697"/>
            <a:ext cx="469213" cy="346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a-IR" dirty="0"/>
              <a:t>3</a:t>
            </a:r>
            <a:endParaRPr dirty="0"/>
          </a:p>
        </p:txBody>
      </p:sp>
      <p:sp>
        <p:nvSpPr>
          <p:cNvPr id="813" name="Google Shape;813;p40"/>
          <p:cNvSpPr txBox="1">
            <a:spLocks noGrp="1"/>
          </p:cNvSpPr>
          <p:nvPr>
            <p:ph type="title" idx="3"/>
          </p:nvPr>
        </p:nvSpPr>
        <p:spPr>
          <a:xfrm>
            <a:off x="6191176" y="1347875"/>
            <a:ext cx="467445" cy="346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a-IR" dirty="0"/>
              <a:t>4</a:t>
            </a:r>
            <a:endParaRPr dirty="0"/>
          </a:p>
        </p:txBody>
      </p:sp>
      <p:sp>
        <p:nvSpPr>
          <p:cNvPr id="814" name="Google Shape;814;p40"/>
          <p:cNvSpPr txBox="1">
            <a:spLocks noGrp="1"/>
          </p:cNvSpPr>
          <p:nvPr>
            <p:ph type="title" idx="4"/>
          </p:nvPr>
        </p:nvSpPr>
        <p:spPr>
          <a:xfrm>
            <a:off x="4160599" y="3039223"/>
            <a:ext cx="469213" cy="346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7</a:t>
            </a:r>
            <a:endParaRPr dirty="0"/>
          </a:p>
        </p:txBody>
      </p:sp>
      <p:sp>
        <p:nvSpPr>
          <p:cNvPr id="815" name="Google Shape;815;p40"/>
          <p:cNvSpPr txBox="1">
            <a:spLocks noGrp="1"/>
          </p:cNvSpPr>
          <p:nvPr>
            <p:ph type="title" idx="5"/>
          </p:nvPr>
        </p:nvSpPr>
        <p:spPr>
          <a:xfrm>
            <a:off x="6191176" y="3039223"/>
            <a:ext cx="467445" cy="34626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fa-IR" dirty="0"/>
              <a:t>8</a:t>
            </a:r>
            <a:endParaRPr dirty="0"/>
          </a:p>
        </p:txBody>
      </p:sp>
      <p:sp>
        <p:nvSpPr>
          <p:cNvPr id="2" name="Google Shape;812;p40">
            <a:extLst>
              <a:ext uri="{FF2B5EF4-FFF2-40B4-BE49-F238E27FC236}">
                <a16:creationId xmlns:a16="http://schemas.microsoft.com/office/drawing/2014/main" id="{7A3359FD-6F00-4DE4-A92C-DC97431496B5}"/>
              </a:ext>
            </a:extLst>
          </p:cNvPr>
          <p:cNvSpPr txBox="1">
            <a:spLocks/>
          </p:cNvSpPr>
          <p:nvPr/>
        </p:nvSpPr>
        <p:spPr>
          <a:xfrm>
            <a:off x="417725" y="1357697"/>
            <a:ext cx="469213" cy="3462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1pPr>
            <a:lvl2pPr marR="0" lvl="1"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9pPr>
          </a:lstStyle>
          <a:p>
            <a:r>
              <a:rPr lang="fa-IR" dirty="0"/>
              <a:t>1</a:t>
            </a:r>
            <a:endParaRPr lang="en" dirty="0"/>
          </a:p>
        </p:txBody>
      </p:sp>
      <p:sp>
        <p:nvSpPr>
          <p:cNvPr id="3" name="Google Shape;813;p40">
            <a:extLst>
              <a:ext uri="{FF2B5EF4-FFF2-40B4-BE49-F238E27FC236}">
                <a16:creationId xmlns:a16="http://schemas.microsoft.com/office/drawing/2014/main" id="{C29677C2-99FA-8674-90F5-FFC3BB9F3CFB}"/>
              </a:ext>
            </a:extLst>
          </p:cNvPr>
          <p:cNvSpPr txBox="1">
            <a:spLocks/>
          </p:cNvSpPr>
          <p:nvPr/>
        </p:nvSpPr>
        <p:spPr>
          <a:xfrm>
            <a:off x="2131738" y="1357697"/>
            <a:ext cx="467445" cy="3462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1pPr>
            <a:lvl2pPr marR="0" lvl="1"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9pPr>
          </a:lstStyle>
          <a:p>
            <a:r>
              <a:rPr lang="fa-IR" dirty="0"/>
              <a:t>2</a:t>
            </a:r>
            <a:endParaRPr lang="en" dirty="0"/>
          </a:p>
        </p:txBody>
      </p:sp>
      <p:sp>
        <p:nvSpPr>
          <p:cNvPr id="4" name="Google Shape;814;p40">
            <a:extLst>
              <a:ext uri="{FF2B5EF4-FFF2-40B4-BE49-F238E27FC236}">
                <a16:creationId xmlns:a16="http://schemas.microsoft.com/office/drawing/2014/main" id="{21BBEE2F-2E57-1C6E-2A4C-FBD6C697A3C8}"/>
              </a:ext>
            </a:extLst>
          </p:cNvPr>
          <p:cNvSpPr txBox="1">
            <a:spLocks/>
          </p:cNvSpPr>
          <p:nvPr/>
        </p:nvSpPr>
        <p:spPr>
          <a:xfrm>
            <a:off x="417725" y="3039223"/>
            <a:ext cx="469213" cy="3462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1pPr>
            <a:lvl2pPr marR="0" lvl="1"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9pPr>
          </a:lstStyle>
          <a:p>
            <a:r>
              <a:rPr lang="en-US" dirty="0"/>
              <a:t>5</a:t>
            </a:r>
            <a:endParaRPr lang="en" dirty="0"/>
          </a:p>
        </p:txBody>
      </p:sp>
      <p:sp>
        <p:nvSpPr>
          <p:cNvPr id="5" name="Google Shape;815;p40">
            <a:extLst>
              <a:ext uri="{FF2B5EF4-FFF2-40B4-BE49-F238E27FC236}">
                <a16:creationId xmlns:a16="http://schemas.microsoft.com/office/drawing/2014/main" id="{BC49C574-CED5-3AC5-04DD-E4CF9EAC093A}"/>
              </a:ext>
            </a:extLst>
          </p:cNvPr>
          <p:cNvSpPr txBox="1">
            <a:spLocks/>
          </p:cNvSpPr>
          <p:nvPr/>
        </p:nvSpPr>
        <p:spPr>
          <a:xfrm>
            <a:off x="2131737" y="3039224"/>
            <a:ext cx="467445" cy="3462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1pPr>
            <a:lvl2pPr marR="0" lvl="1"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2pPr>
            <a:lvl3pPr marR="0" lvl="2"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3pPr>
            <a:lvl4pPr marR="0" lvl="3"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4pPr>
            <a:lvl5pPr marR="0" lvl="4"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5pPr>
            <a:lvl6pPr marR="0" lvl="5"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6pPr>
            <a:lvl7pPr marR="0" lvl="6"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7pPr>
            <a:lvl8pPr marR="0" lvl="7"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8pPr>
            <a:lvl9pPr marR="0" lvl="8" algn="ctr" rtl="0">
              <a:lnSpc>
                <a:spcPct val="100000"/>
              </a:lnSpc>
              <a:spcBef>
                <a:spcPts val="0"/>
              </a:spcBef>
              <a:spcAft>
                <a:spcPts val="0"/>
              </a:spcAft>
              <a:buClr>
                <a:schemeClr val="dk1"/>
              </a:buClr>
              <a:buSzPts val="2400"/>
              <a:buFont typeface="Mukta"/>
              <a:buNone/>
              <a:defRPr sz="2400" b="1" i="0" u="none" strike="noStrike" cap="none">
                <a:solidFill>
                  <a:schemeClr val="dk1"/>
                </a:solidFill>
                <a:latin typeface="Mukta"/>
                <a:ea typeface="Mukta"/>
                <a:cs typeface="Mukta"/>
                <a:sym typeface="Mukta"/>
              </a:defRPr>
            </a:lvl9pPr>
          </a:lstStyle>
          <a:p>
            <a:r>
              <a:rPr lang="en-US" dirty="0"/>
              <a:t>6</a:t>
            </a:r>
            <a:endParaRPr lang="en" dirty="0"/>
          </a:p>
        </p:txBody>
      </p:sp>
      <p:sp>
        <p:nvSpPr>
          <p:cNvPr id="8" name="Google Shape;818;p40">
            <a:extLst>
              <a:ext uri="{FF2B5EF4-FFF2-40B4-BE49-F238E27FC236}">
                <a16:creationId xmlns:a16="http://schemas.microsoft.com/office/drawing/2014/main" id="{876580A8-48C1-2018-B6F4-134A653C7954}"/>
              </a:ext>
            </a:extLst>
          </p:cNvPr>
          <p:cNvSpPr txBox="1">
            <a:spLocks/>
          </p:cNvSpPr>
          <p:nvPr/>
        </p:nvSpPr>
        <p:spPr>
          <a:xfrm>
            <a:off x="417724" y="2198460"/>
            <a:ext cx="2400414" cy="3462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kta"/>
              <a:buNone/>
              <a:defRPr sz="2000" b="1" i="0" u="none" strike="noStrike" cap="none">
                <a:solidFill>
                  <a:schemeClr val="lt2"/>
                </a:solidFill>
                <a:latin typeface="Mukta"/>
                <a:ea typeface="Mukta"/>
                <a:cs typeface="Mukta"/>
                <a:sym typeface="Mukta"/>
              </a:defRPr>
            </a:lvl1pPr>
            <a:lvl2pPr marL="914400" marR="0" lvl="1"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2pPr>
            <a:lvl3pPr marL="1371600" marR="0" lvl="2"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3pPr>
            <a:lvl4pPr marL="1828800" marR="0" lvl="3"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4pPr>
            <a:lvl5pPr marL="2286000" marR="0" lvl="4"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5pPr>
            <a:lvl6pPr marL="2743200" marR="0" lvl="5"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6pPr>
            <a:lvl7pPr marL="3200400" marR="0" lvl="6"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7pPr>
            <a:lvl8pPr marL="3657600" marR="0" lvl="7"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8pPr>
            <a:lvl9pPr marL="4114800" marR="0" lvl="8"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9pPr>
          </a:lstStyle>
          <a:p>
            <a:pPr marL="0" indent="0" algn="justLow"/>
            <a:r>
              <a:rPr lang="en-US" sz="1900" dirty="0"/>
              <a:t>Marangoni </a:t>
            </a:r>
          </a:p>
          <a:p>
            <a:pPr marL="0" indent="0" algn="justLow"/>
            <a:r>
              <a:rPr lang="en-US" sz="1900" dirty="0"/>
              <a:t>patterns</a:t>
            </a:r>
          </a:p>
        </p:txBody>
      </p:sp>
      <p:sp>
        <p:nvSpPr>
          <p:cNvPr id="42" name="Google Shape;818;p40">
            <a:extLst>
              <a:ext uri="{FF2B5EF4-FFF2-40B4-BE49-F238E27FC236}">
                <a16:creationId xmlns:a16="http://schemas.microsoft.com/office/drawing/2014/main" id="{2C5878B1-7F9F-A603-3195-4EB57CEE2D1A}"/>
              </a:ext>
            </a:extLst>
          </p:cNvPr>
          <p:cNvSpPr txBox="1">
            <a:spLocks/>
          </p:cNvSpPr>
          <p:nvPr/>
        </p:nvSpPr>
        <p:spPr>
          <a:xfrm>
            <a:off x="2131737" y="2198460"/>
            <a:ext cx="1420932" cy="3462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kta"/>
              <a:buNone/>
              <a:defRPr sz="2000" b="1" i="0" u="none" strike="noStrike" cap="none">
                <a:solidFill>
                  <a:schemeClr val="lt2"/>
                </a:solidFill>
                <a:latin typeface="Mukta"/>
                <a:ea typeface="Mukta"/>
                <a:cs typeface="Mukta"/>
                <a:sym typeface="Mukta"/>
              </a:defRPr>
            </a:lvl1pPr>
            <a:lvl2pPr marL="914400" marR="0" lvl="1"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2pPr>
            <a:lvl3pPr marL="1371600" marR="0" lvl="2"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3pPr>
            <a:lvl4pPr marL="1828800" marR="0" lvl="3"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4pPr>
            <a:lvl5pPr marL="2286000" marR="0" lvl="4"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5pPr>
            <a:lvl6pPr marL="2743200" marR="0" lvl="5"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6pPr>
            <a:lvl7pPr marL="3200400" marR="0" lvl="6"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7pPr>
            <a:lvl8pPr marL="3657600" marR="0" lvl="7"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8pPr>
            <a:lvl9pPr marL="4114800" marR="0" lvl="8"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9pPr>
          </a:lstStyle>
          <a:p>
            <a:pPr marL="0" indent="0" algn="justLow"/>
            <a:r>
              <a:rPr lang="en-US" sz="1900" dirty="0"/>
              <a:t>Hydraulic jump</a:t>
            </a:r>
          </a:p>
        </p:txBody>
      </p:sp>
      <p:sp>
        <p:nvSpPr>
          <p:cNvPr id="43" name="Google Shape;818;p40">
            <a:extLst>
              <a:ext uri="{FF2B5EF4-FFF2-40B4-BE49-F238E27FC236}">
                <a16:creationId xmlns:a16="http://schemas.microsoft.com/office/drawing/2014/main" id="{48E01259-BC43-9F07-772E-EF1E7F52A2D3}"/>
              </a:ext>
            </a:extLst>
          </p:cNvPr>
          <p:cNvSpPr txBox="1">
            <a:spLocks/>
          </p:cNvSpPr>
          <p:nvPr/>
        </p:nvSpPr>
        <p:spPr>
          <a:xfrm>
            <a:off x="4160573" y="1846265"/>
            <a:ext cx="2400414" cy="3462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kta"/>
              <a:buNone/>
              <a:defRPr sz="2000" b="1" i="0" u="none" strike="noStrike" cap="none">
                <a:solidFill>
                  <a:schemeClr val="lt2"/>
                </a:solidFill>
                <a:latin typeface="Mukta"/>
                <a:ea typeface="Mukta"/>
                <a:cs typeface="Mukta"/>
                <a:sym typeface="Mukta"/>
              </a:defRPr>
            </a:lvl1pPr>
            <a:lvl2pPr marL="914400" marR="0" lvl="1"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2pPr>
            <a:lvl3pPr marL="1371600" marR="0" lvl="2"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3pPr>
            <a:lvl4pPr marL="1828800" marR="0" lvl="3"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4pPr>
            <a:lvl5pPr marL="2286000" marR="0" lvl="4"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5pPr>
            <a:lvl6pPr marL="2743200" marR="0" lvl="5"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6pPr>
            <a:lvl7pPr marL="3200400" marR="0" lvl="6"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7pPr>
            <a:lvl8pPr marL="3657600" marR="0" lvl="7"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8pPr>
            <a:lvl9pPr marL="4114800" marR="0" lvl="8"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9pPr>
          </a:lstStyle>
          <a:p>
            <a:pPr marL="0" indent="0" algn="justLow"/>
            <a:r>
              <a:rPr lang="en-US" sz="1900" dirty="0"/>
              <a:t>Hysteresis</a:t>
            </a:r>
          </a:p>
        </p:txBody>
      </p:sp>
      <p:sp>
        <p:nvSpPr>
          <p:cNvPr id="44" name="Google Shape;818;p40">
            <a:extLst>
              <a:ext uri="{FF2B5EF4-FFF2-40B4-BE49-F238E27FC236}">
                <a16:creationId xmlns:a16="http://schemas.microsoft.com/office/drawing/2014/main" id="{6265F802-EFB2-B755-DD05-838243ABE3EC}"/>
              </a:ext>
            </a:extLst>
          </p:cNvPr>
          <p:cNvSpPr txBox="1">
            <a:spLocks/>
          </p:cNvSpPr>
          <p:nvPr/>
        </p:nvSpPr>
        <p:spPr>
          <a:xfrm>
            <a:off x="6191176" y="1846264"/>
            <a:ext cx="2400414" cy="3462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kta"/>
              <a:buNone/>
              <a:defRPr sz="2000" b="1" i="0" u="none" strike="noStrike" cap="none">
                <a:solidFill>
                  <a:schemeClr val="lt2"/>
                </a:solidFill>
                <a:latin typeface="Mukta"/>
                <a:ea typeface="Mukta"/>
                <a:cs typeface="Mukta"/>
                <a:sym typeface="Mukta"/>
              </a:defRPr>
            </a:lvl1pPr>
            <a:lvl2pPr marL="914400" marR="0" lvl="1"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2pPr>
            <a:lvl3pPr marL="1371600" marR="0" lvl="2"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3pPr>
            <a:lvl4pPr marL="1828800" marR="0" lvl="3"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4pPr>
            <a:lvl5pPr marL="2286000" marR="0" lvl="4"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5pPr>
            <a:lvl6pPr marL="2743200" marR="0" lvl="5"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6pPr>
            <a:lvl7pPr marL="3200400" marR="0" lvl="6"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7pPr>
            <a:lvl8pPr marL="3657600" marR="0" lvl="7"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8pPr>
            <a:lvl9pPr marL="4114800" marR="0" lvl="8"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9pPr>
          </a:lstStyle>
          <a:p>
            <a:pPr marL="0" indent="0" algn="justLow"/>
            <a:r>
              <a:rPr lang="en-US" sz="1900" dirty="0" err="1"/>
              <a:t>Dewetting</a:t>
            </a:r>
            <a:endParaRPr lang="en-US" sz="1900" dirty="0"/>
          </a:p>
        </p:txBody>
      </p:sp>
      <p:sp>
        <p:nvSpPr>
          <p:cNvPr id="45" name="Google Shape;818;p40">
            <a:extLst>
              <a:ext uri="{FF2B5EF4-FFF2-40B4-BE49-F238E27FC236}">
                <a16:creationId xmlns:a16="http://schemas.microsoft.com/office/drawing/2014/main" id="{9EA222E9-B71E-2D35-4FB8-AF8B0B74F092}"/>
              </a:ext>
            </a:extLst>
          </p:cNvPr>
          <p:cNvSpPr txBox="1">
            <a:spLocks/>
          </p:cNvSpPr>
          <p:nvPr/>
        </p:nvSpPr>
        <p:spPr>
          <a:xfrm>
            <a:off x="441789" y="3879986"/>
            <a:ext cx="2400414" cy="3462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kta"/>
              <a:buNone/>
              <a:defRPr sz="2000" b="1" i="0" u="none" strike="noStrike" cap="none">
                <a:solidFill>
                  <a:schemeClr val="lt2"/>
                </a:solidFill>
                <a:latin typeface="Mukta"/>
                <a:ea typeface="Mukta"/>
                <a:cs typeface="Mukta"/>
                <a:sym typeface="Mukta"/>
              </a:defRPr>
            </a:lvl1pPr>
            <a:lvl2pPr marL="914400" marR="0" lvl="1"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2pPr>
            <a:lvl3pPr marL="1371600" marR="0" lvl="2"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3pPr>
            <a:lvl4pPr marL="1828800" marR="0" lvl="3"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4pPr>
            <a:lvl5pPr marL="2286000" marR="0" lvl="4"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5pPr>
            <a:lvl6pPr marL="2743200" marR="0" lvl="5"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6pPr>
            <a:lvl7pPr marL="3200400" marR="0" lvl="6"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7pPr>
            <a:lvl8pPr marL="3657600" marR="0" lvl="7"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8pPr>
            <a:lvl9pPr marL="4114800" marR="0" lvl="8"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9pPr>
          </a:lstStyle>
          <a:p>
            <a:pPr marL="0" indent="0" algn="justLow"/>
            <a:r>
              <a:rPr lang="en-US" sz="1900" dirty="0"/>
              <a:t>Bubbles</a:t>
            </a:r>
          </a:p>
        </p:txBody>
      </p:sp>
      <p:sp>
        <p:nvSpPr>
          <p:cNvPr id="46" name="Google Shape;818;p40">
            <a:extLst>
              <a:ext uri="{FF2B5EF4-FFF2-40B4-BE49-F238E27FC236}">
                <a16:creationId xmlns:a16="http://schemas.microsoft.com/office/drawing/2014/main" id="{D7B0AD39-F331-DFB3-DA06-D8488A2AA19B}"/>
              </a:ext>
            </a:extLst>
          </p:cNvPr>
          <p:cNvSpPr txBox="1">
            <a:spLocks/>
          </p:cNvSpPr>
          <p:nvPr/>
        </p:nvSpPr>
        <p:spPr>
          <a:xfrm>
            <a:off x="2131737" y="3879985"/>
            <a:ext cx="2400414" cy="3462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kta"/>
              <a:buNone/>
              <a:defRPr sz="2000" b="1" i="0" u="none" strike="noStrike" cap="none">
                <a:solidFill>
                  <a:schemeClr val="lt2"/>
                </a:solidFill>
                <a:latin typeface="Mukta"/>
                <a:ea typeface="Mukta"/>
                <a:cs typeface="Mukta"/>
                <a:sym typeface="Mukta"/>
              </a:defRPr>
            </a:lvl1pPr>
            <a:lvl2pPr marL="914400" marR="0" lvl="1"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2pPr>
            <a:lvl3pPr marL="1371600" marR="0" lvl="2"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3pPr>
            <a:lvl4pPr marL="1828800" marR="0" lvl="3"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4pPr>
            <a:lvl5pPr marL="2286000" marR="0" lvl="4"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5pPr>
            <a:lvl6pPr marL="2743200" marR="0" lvl="5"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6pPr>
            <a:lvl7pPr marL="3200400" marR="0" lvl="6"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7pPr>
            <a:lvl8pPr marL="3657600" marR="0" lvl="7"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8pPr>
            <a:lvl9pPr marL="4114800" marR="0" lvl="8"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9pPr>
          </a:lstStyle>
          <a:p>
            <a:pPr marL="0" indent="0" algn="justLow"/>
            <a:r>
              <a:rPr lang="en-US" sz="1900" dirty="0"/>
              <a:t>Soap film</a:t>
            </a:r>
          </a:p>
        </p:txBody>
      </p:sp>
      <p:sp>
        <p:nvSpPr>
          <p:cNvPr id="47" name="Google Shape;818;p40">
            <a:extLst>
              <a:ext uri="{FF2B5EF4-FFF2-40B4-BE49-F238E27FC236}">
                <a16:creationId xmlns:a16="http://schemas.microsoft.com/office/drawing/2014/main" id="{0448F5C8-1A93-A092-76EC-C200DFBFDFFD}"/>
              </a:ext>
            </a:extLst>
          </p:cNvPr>
          <p:cNvSpPr txBox="1">
            <a:spLocks/>
          </p:cNvSpPr>
          <p:nvPr/>
        </p:nvSpPr>
        <p:spPr>
          <a:xfrm>
            <a:off x="4160573" y="3880936"/>
            <a:ext cx="2400414" cy="3462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kta"/>
              <a:buNone/>
              <a:defRPr sz="2000" b="1" i="0" u="none" strike="noStrike" cap="none">
                <a:solidFill>
                  <a:schemeClr val="lt2"/>
                </a:solidFill>
                <a:latin typeface="Mukta"/>
                <a:ea typeface="Mukta"/>
                <a:cs typeface="Mukta"/>
                <a:sym typeface="Mukta"/>
              </a:defRPr>
            </a:lvl1pPr>
            <a:lvl2pPr marL="914400" marR="0" lvl="1"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2pPr>
            <a:lvl3pPr marL="1371600" marR="0" lvl="2"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3pPr>
            <a:lvl4pPr marL="1828800" marR="0" lvl="3"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4pPr>
            <a:lvl5pPr marL="2286000" marR="0" lvl="4"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5pPr>
            <a:lvl6pPr marL="2743200" marR="0" lvl="5"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6pPr>
            <a:lvl7pPr marL="3200400" marR="0" lvl="6"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7pPr>
            <a:lvl8pPr marL="3657600" marR="0" lvl="7"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8pPr>
            <a:lvl9pPr marL="4114800" marR="0" lvl="8"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9pPr>
          </a:lstStyle>
          <a:p>
            <a:pPr marL="0" indent="0" algn="justLow"/>
            <a:r>
              <a:rPr lang="en-US" sz="1900" dirty="0"/>
              <a:t>Hele-</a:t>
            </a:r>
            <a:r>
              <a:rPr lang="en-US" sz="1900" dirty="0" err="1"/>
              <a:t>shaw</a:t>
            </a:r>
            <a:endParaRPr lang="en-US" sz="1900" dirty="0"/>
          </a:p>
        </p:txBody>
      </p:sp>
      <p:sp>
        <p:nvSpPr>
          <p:cNvPr id="48" name="Google Shape;818;p40">
            <a:extLst>
              <a:ext uri="{FF2B5EF4-FFF2-40B4-BE49-F238E27FC236}">
                <a16:creationId xmlns:a16="http://schemas.microsoft.com/office/drawing/2014/main" id="{B706A328-D455-D8D9-67A9-B6F799853C12}"/>
              </a:ext>
            </a:extLst>
          </p:cNvPr>
          <p:cNvSpPr txBox="1">
            <a:spLocks/>
          </p:cNvSpPr>
          <p:nvPr/>
        </p:nvSpPr>
        <p:spPr>
          <a:xfrm>
            <a:off x="6189409" y="3879985"/>
            <a:ext cx="2400414" cy="34626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Mukta"/>
              <a:buNone/>
              <a:defRPr sz="2000" b="1" i="0" u="none" strike="noStrike" cap="none">
                <a:solidFill>
                  <a:schemeClr val="lt2"/>
                </a:solidFill>
                <a:latin typeface="Mukta"/>
                <a:ea typeface="Mukta"/>
                <a:cs typeface="Mukta"/>
                <a:sym typeface="Mukta"/>
              </a:defRPr>
            </a:lvl1pPr>
            <a:lvl2pPr marL="914400" marR="0" lvl="1"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2pPr>
            <a:lvl3pPr marL="1371600" marR="0" lvl="2"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3pPr>
            <a:lvl4pPr marL="1828800" marR="0" lvl="3"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4pPr>
            <a:lvl5pPr marL="2286000" marR="0" lvl="4"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5pPr>
            <a:lvl6pPr marL="2743200" marR="0" lvl="5"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6pPr>
            <a:lvl7pPr marL="3200400" marR="0" lvl="6"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7pPr>
            <a:lvl8pPr marL="3657600" marR="0" lvl="7"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8pPr>
            <a:lvl9pPr marL="4114800" marR="0" lvl="8" indent="-317500" algn="ctr" rtl="0">
              <a:lnSpc>
                <a:spcPct val="115000"/>
              </a:lnSpc>
              <a:spcBef>
                <a:spcPts val="0"/>
              </a:spcBef>
              <a:spcAft>
                <a:spcPts val="0"/>
              </a:spcAft>
              <a:buClr>
                <a:schemeClr val="dk1"/>
              </a:buClr>
              <a:buSzPts val="1400"/>
              <a:buFont typeface="Mukta"/>
              <a:buNone/>
              <a:defRPr sz="1400" b="1" i="0" u="none" strike="noStrike" cap="none">
                <a:solidFill>
                  <a:schemeClr val="dk1"/>
                </a:solidFill>
                <a:latin typeface="Mukta"/>
                <a:ea typeface="Mukta"/>
                <a:cs typeface="Mukta"/>
                <a:sym typeface="Mukta"/>
              </a:defRPr>
            </a:lvl9pPr>
          </a:lstStyle>
          <a:p>
            <a:pPr marL="0" indent="0" algn="justLow"/>
            <a:r>
              <a:rPr lang="en-US" sz="1900" dirty="0"/>
              <a:t>Camphor boats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12"/>
                                        </p:tgtEl>
                                        <p:attrNameLst>
                                          <p:attrName>style.visibility</p:attrName>
                                        </p:attrNameLst>
                                      </p:cBhvr>
                                      <p:to>
                                        <p:strVal val="visible"/>
                                      </p:to>
                                    </p:set>
                                    <p:animEffect transition="in" filter="fade">
                                      <p:cBhvr>
                                        <p:cTn id="13" dur="500"/>
                                        <p:tgtEl>
                                          <p:spTgt spid="8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13"/>
                                        </p:tgtEl>
                                        <p:attrNameLst>
                                          <p:attrName>style.visibility</p:attrName>
                                        </p:attrNameLst>
                                      </p:cBhvr>
                                      <p:to>
                                        <p:strVal val="visible"/>
                                      </p:to>
                                    </p:set>
                                    <p:animEffect transition="in" filter="fade">
                                      <p:cBhvr>
                                        <p:cTn id="16" dur="500"/>
                                        <p:tgtEl>
                                          <p:spTgt spid="8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14"/>
                                        </p:tgtEl>
                                        <p:attrNameLst>
                                          <p:attrName>style.visibility</p:attrName>
                                        </p:attrNameLst>
                                      </p:cBhvr>
                                      <p:to>
                                        <p:strVal val="visible"/>
                                      </p:to>
                                    </p:set>
                                    <p:animEffect transition="in" filter="fade">
                                      <p:cBhvr>
                                        <p:cTn id="25" dur="500"/>
                                        <p:tgtEl>
                                          <p:spTgt spid="8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5"/>
                                        </p:tgtEl>
                                        <p:attrNameLst>
                                          <p:attrName>style.visibility</p:attrName>
                                        </p:attrNameLst>
                                      </p:cBhvr>
                                      <p:to>
                                        <p:strVal val="visible"/>
                                      </p:to>
                                    </p:set>
                                    <p:animEffect transition="in" filter="fade">
                                      <p:cBhvr>
                                        <p:cTn id="28" dur="500"/>
                                        <p:tgtEl>
                                          <p:spTgt spid="8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500"/>
                                        <p:tgtEl>
                                          <p:spTgt spid="4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2" grpId="0"/>
      <p:bldP spid="813" grpId="0"/>
      <p:bldP spid="814" grpId="0"/>
      <p:bldP spid="815" grpId="0"/>
      <p:bldP spid="2" grpId="0"/>
      <p:bldP spid="3" grpId="0"/>
      <p:bldP spid="4" grpId="0"/>
      <p:bldP spid="5" grpId="0"/>
      <p:bldP spid="8" grpId="0"/>
      <p:bldP spid="42" grpId="0"/>
      <p:bldP spid="43" grpId="0"/>
      <p:bldP spid="44" grpId="0"/>
      <p:bldP spid="45" grpId="0"/>
      <p:bldP spid="46"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59100" y="867338"/>
            <a:ext cx="957600" cy="957600"/>
          </a:xfrm>
          <a:prstGeom prst="flowChartConnector">
            <a:avLst/>
          </a:prstGeom>
          <a:ln w="38100">
            <a:solidFill>
              <a:schemeClr val="tx1">
                <a:lumMod val="40000"/>
                <a:lumOff val="60000"/>
              </a:schemeClr>
            </a:solidFill>
            <a:prstDash val="sysDot"/>
          </a:ln>
        </p:spPr>
        <p:txBody>
          <a:bodyPr spcFirstLastPara="1" wrap="square" lIns="91425" tIns="91425" rIns="91425" bIns="91425" anchor="b" anchorCtr="0">
            <a:noAutofit/>
          </a:bodyPr>
          <a:lstStyle/>
          <a:p>
            <a:pPr marL="0" lvl="0" indent="0" algn="r" rtl="1">
              <a:spcBef>
                <a:spcPts val="0"/>
              </a:spcBef>
              <a:spcAft>
                <a:spcPts val="0"/>
              </a:spcAft>
              <a:buNone/>
            </a:pPr>
            <a:r>
              <a:rPr lang="en" sz="3200" dirty="0"/>
              <a:t>  </a:t>
            </a:r>
            <a:br>
              <a:rPr lang="en" sz="3200" dirty="0"/>
            </a:br>
            <a:r>
              <a:rPr lang="en" sz="3200" dirty="0"/>
              <a:t>    </a:t>
            </a:r>
            <a:br>
              <a:rPr lang="en" sz="3200" dirty="0"/>
            </a:br>
            <a:r>
              <a:rPr lang="en" sz="4000" dirty="0">
                <a:latin typeface="Garamond" panose="02020404030301010803" pitchFamily="18" charset="0"/>
              </a:rPr>
              <a:t>6</a:t>
            </a:r>
            <a:r>
              <a:rPr lang="en" sz="3200" dirty="0"/>
              <a:t> </a:t>
            </a:r>
            <a:endParaRPr sz="3200" dirty="0"/>
          </a:p>
        </p:txBody>
      </p:sp>
      <p:sp>
        <p:nvSpPr>
          <p:cNvPr id="915" name="Google Shape;915;p41"/>
          <p:cNvSpPr txBox="1">
            <a:spLocks noGrp="1"/>
          </p:cNvSpPr>
          <p:nvPr>
            <p:ph type="title"/>
          </p:nvPr>
        </p:nvSpPr>
        <p:spPr>
          <a:xfrm>
            <a:off x="995049" y="1108663"/>
            <a:ext cx="6702399" cy="61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Soap bubbles</a:t>
            </a:r>
            <a:endParaRPr dirty="0"/>
          </a:p>
        </p:txBody>
      </p:sp>
      <p:sp>
        <p:nvSpPr>
          <p:cNvPr id="916" name="Google Shape;916;p41"/>
          <p:cNvSpPr txBox="1">
            <a:spLocks noGrp="1"/>
          </p:cNvSpPr>
          <p:nvPr>
            <p:ph type="subTitle" idx="1"/>
          </p:nvPr>
        </p:nvSpPr>
        <p:spPr>
          <a:xfrm>
            <a:off x="477350" y="1996676"/>
            <a:ext cx="4955887" cy="444600"/>
          </a:xfrm>
          <a:prstGeom prst="rect">
            <a:avLst/>
          </a:prstGeom>
        </p:spPr>
        <p:txBody>
          <a:bodyPr spcFirstLastPara="1" wrap="square" lIns="91425" tIns="91425" rIns="91425" bIns="91425" anchor="t" anchorCtr="0">
            <a:noAutofit/>
          </a:bodyPr>
          <a:lstStyle/>
          <a:p>
            <a:pPr marL="342900" indent="-342900">
              <a:lnSpc>
                <a:spcPct val="150000"/>
              </a:lnSpc>
              <a:buFont typeface="Arial" panose="020B0604020202020204" pitchFamily="34" charset="0"/>
              <a:buChar char="•"/>
            </a:pPr>
            <a:r>
              <a:rPr lang="en-US" sz="1600" dirty="0">
                <a:latin typeface="Garamond" panose="02020404030301010803" pitchFamily="18" charset="0"/>
              </a:rPr>
              <a:t>Two dimensional foams; Crushed between two plates of glass, it becomes two dimensional and easily observable.</a:t>
            </a:r>
          </a:p>
          <a:p>
            <a:pPr marL="342900" indent="-342900">
              <a:lnSpc>
                <a:spcPct val="150000"/>
              </a:lnSpc>
              <a:buFont typeface="Arial" panose="020B0604020202020204" pitchFamily="34" charset="0"/>
              <a:buChar char="•"/>
            </a:pPr>
            <a:r>
              <a:rPr lang="en-US" sz="1600" dirty="0">
                <a:latin typeface="Garamond" panose="02020404030301010803" pitchFamily="18" charset="0"/>
              </a:rPr>
              <a:t>Exploring motion of a Bubble in this area.</a:t>
            </a:r>
          </a:p>
          <a:p>
            <a:pPr marL="342900" indent="-342900">
              <a:lnSpc>
                <a:spcPct val="150000"/>
              </a:lnSpc>
              <a:buFont typeface="Arial" panose="020B0604020202020204" pitchFamily="34" charset="0"/>
              <a:buChar char="•"/>
            </a:pPr>
            <a:r>
              <a:rPr lang="en-US" sz="1600" dirty="0">
                <a:latin typeface="Garamond" panose="02020404030301010803" pitchFamily="18" charset="0"/>
              </a:rPr>
              <a:t>Transforming onto one dimension: when the distance between soapy lamellae becomes of the order of the width of the channel</a:t>
            </a:r>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D91E019-C40C-8E9E-3F64-BFE524E75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4650" y="2702225"/>
            <a:ext cx="3040623" cy="2047587"/>
          </a:xfrm>
          <a:prstGeom prst="rect">
            <a:avLst/>
          </a:prstGeom>
        </p:spPr>
      </p:pic>
    </p:spTree>
    <p:extLst>
      <p:ext uri="{BB962C8B-B14F-4D97-AF65-F5344CB8AC3E}">
        <p14:creationId xmlns:p14="http://schemas.microsoft.com/office/powerpoint/2010/main" val="4210304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799" name="Google Shape;799;p39"/>
          <p:cNvGrpSpPr/>
          <p:nvPr/>
        </p:nvGrpSpPr>
        <p:grpSpPr>
          <a:xfrm>
            <a:off x="7225750" y="4330900"/>
            <a:ext cx="907375" cy="756600"/>
            <a:chOff x="7225750" y="4330900"/>
            <a:chExt cx="907375" cy="756600"/>
          </a:xfrm>
        </p:grpSpPr>
        <p:sp>
          <p:nvSpPr>
            <p:cNvPr id="800" name="Google Shape;800;p39"/>
            <p:cNvSpPr/>
            <p:nvPr/>
          </p:nvSpPr>
          <p:spPr>
            <a:xfrm>
              <a:off x="7376525" y="43309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9"/>
            <p:cNvSpPr/>
            <p:nvPr/>
          </p:nvSpPr>
          <p:spPr>
            <a:xfrm>
              <a:off x="72257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5" name="Google Shape;805;p39"/>
          <p:cNvSpPr/>
          <p:nvPr/>
        </p:nvSpPr>
        <p:spPr>
          <a:xfrm>
            <a:off x="8338975" y="688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9"/>
          <p:cNvSpPr/>
          <p:nvPr/>
        </p:nvSpPr>
        <p:spPr>
          <a:xfrm>
            <a:off x="923550" y="43309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16;p41">
            <a:extLst>
              <a:ext uri="{FF2B5EF4-FFF2-40B4-BE49-F238E27FC236}">
                <a16:creationId xmlns:a16="http://schemas.microsoft.com/office/drawing/2014/main" id="{143A58A0-0157-5DE6-948E-B8C7B1E0FE12}"/>
              </a:ext>
            </a:extLst>
          </p:cNvPr>
          <p:cNvSpPr txBox="1">
            <a:spLocks noGrp="1"/>
          </p:cNvSpPr>
          <p:nvPr>
            <p:ph type="subTitle" idx="1"/>
          </p:nvPr>
        </p:nvSpPr>
        <p:spPr>
          <a:xfrm>
            <a:off x="468114" y="525663"/>
            <a:ext cx="7665011" cy="444600"/>
          </a:xfrm>
          <a:prstGeom prst="rect">
            <a:avLst/>
          </a:prstGeom>
        </p:spPr>
        <p:txBody>
          <a:bodyPr spcFirstLastPara="1" wrap="square" lIns="91425" tIns="91425" rIns="91425" bIns="91425" anchor="t" anchorCtr="0">
            <a:noAutofit/>
          </a:bodyPr>
          <a:lstStyle/>
          <a:p>
            <a:r>
              <a:rPr lang="en-US" sz="1600" dirty="0"/>
              <a:t>Pinching of a catenoid</a:t>
            </a:r>
          </a:p>
        </p:txBody>
      </p:sp>
      <p:sp>
        <p:nvSpPr>
          <p:cNvPr id="9" name="Google Shape;916;p41">
            <a:extLst>
              <a:ext uri="{FF2B5EF4-FFF2-40B4-BE49-F238E27FC236}">
                <a16:creationId xmlns:a16="http://schemas.microsoft.com/office/drawing/2014/main" id="{48E1C0E9-592B-0EFA-0331-69C6FF67DA7F}"/>
              </a:ext>
            </a:extLst>
          </p:cNvPr>
          <p:cNvSpPr txBox="1">
            <a:spLocks/>
          </p:cNvSpPr>
          <p:nvPr/>
        </p:nvSpPr>
        <p:spPr>
          <a:xfrm>
            <a:off x="647103" y="1065646"/>
            <a:ext cx="6072412" cy="44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ibre Franklin"/>
              <a:buNone/>
              <a:defRPr sz="1600" b="0" i="0" u="none" strike="noStrike" cap="none">
                <a:solidFill>
                  <a:schemeClr val="dk1"/>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2pPr>
            <a:lvl3pPr marL="1371600" marR="0" lvl="2"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3pPr>
            <a:lvl4pPr marL="1828800" marR="0" lvl="3"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4pPr>
            <a:lvl5pPr marL="2286000" marR="0" lvl="4"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5pPr>
            <a:lvl6pPr marL="2743200" marR="0" lvl="5"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6pPr>
            <a:lvl7pPr marL="3200400" marR="0" lvl="6"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7pPr>
            <a:lvl8pPr marL="3657600" marR="0" lvl="7"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8pPr>
            <a:lvl9pPr marL="4114800" marR="0" lvl="8"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9pPr>
          </a:lstStyle>
          <a:p>
            <a:pPr marL="342900" indent="-342900" algn="just">
              <a:lnSpc>
                <a:spcPct val="150000"/>
              </a:lnSpc>
              <a:buFont typeface="Arial" panose="020B0604020202020204" pitchFamily="34" charset="0"/>
              <a:buChar char="•"/>
            </a:pPr>
            <a:r>
              <a:rPr lang="en-US" sz="1600" b="0" i="0" dirty="0">
                <a:solidFill>
                  <a:srgbClr val="000000"/>
                </a:solidFill>
                <a:effectLst/>
                <a:latin typeface="Garamond" panose="02020404030301010803" pitchFamily="18" charset="0"/>
              </a:rPr>
              <a:t>Because of surface tension, soap ﬁlms seek the shape that minimizes their surface energy, and thus their surface area.</a:t>
            </a:r>
          </a:p>
          <a:p>
            <a:pPr marL="342900" indent="-342900" algn="just">
              <a:lnSpc>
                <a:spcPct val="150000"/>
              </a:lnSpc>
              <a:buFont typeface="Arial" panose="020B0604020202020204" pitchFamily="34" charset="0"/>
              <a:buChar char="•"/>
            </a:pPr>
            <a:r>
              <a:rPr lang="en-US" sz="1600" b="0" i="0" dirty="0">
                <a:solidFill>
                  <a:srgbClr val="000000"/>
                </a:solidFill>
                <a:effectLst/>
                <a:latin typeface="Garamond" panose="02020404030301010803" pitchFamily="18" charset="0"/>
              </a:rPr>
              <a:t>Var</a:t>
            </a:r>
            <a:r>
              <a:rPr lang="en-US" sz="1600" dirty="0">
                <a:solidFill>
                  <a:srgbClr val="000000"/>
                </a:solidFill>
                <a:latin typeface="Garamond" panose="02020404030301010803" pitchFamily="18" charset="0"/>
              </a:rPr>
              <a:t>iation of diameter and the soap concentration</a:t>
            </a:r>
            <a:endParaRPr lang="en-US" sz="1600" b="0" i="0" dirty="0">
              <a:solidFill>
                <a:srgbClr val="000000"/>
              </a:solidFill>
              <a:effectLst/>
              <a:latin typeface="Garamond" panose="02020404030301010803" pitchFamily="18" charset="0"/>
            </a:endParaRPr>
          </a:p>
          <a:p>
            <a:pPr marL="342900" indent="-342900" algn="just">
              <a:lnSpc>
                <a:spcPct val="150000"/>
              </a:lnSpc>
              <a:buFont typeface="Arial" panose="020B0604020202020204" pitchFamily="34" charset="0"/>
              <a:buChar char="•"/>
            </a:pPr>
            <a:r>
              <a:rPr lang="en-US" sz="1600" dirty="0">
                <a:solidFill>
                  <a:srgbClr val="000000"/>
                </a:solidFill>
                <a:latin typeface="Garamond" panose="02020404030301010803" pitchFamily="18" charset="0"/>
              </a:rPr>
              <a:t>Changing the ring into different shapes.</a:t>
            </a:r>
          </a:p>
          <a:p>
            <a:pPr marL="342900" indent="-342900" algn="just">
              <a:lnSpc>
                <a:spcPct val="150000"/>
              </a:lnSpc>
              <a:buFont typeface="Arial" panose="020B0604020202020204" pitchFamily="34" charset="0"/>
              <a:buChar char="•"/>
            </a:pPr>
            <a:endParaRPr lang="en-US" sz="1600" b="0" i="0" dirty="0">
              <a:solidFill>
                <a:srgbClr val="000000"/>
              </a:solidFill>
              <a:effectLst/>
              <a:latin typeface="Garamond" panose="02020404030301010803" pitchFamily="18" charset="0"/>
            </a:endParaRPr>
          </a:p>
        </p:txBody>
      </p:sp>
      <p:pic>
        <p:nvPicPr>
          <p:cNvPr id="2" name="Picture 1">
            <a:extLst>
              <a:ext uri="{FF2B5EF4-FFF2-40B4-BE49-F238E27FC236}">
                <a16:creationId xmlns:a16="http://schemas.microsoft.com/office/drawing/2014/main" id="{E05FB828-1210-814B-5A85-C446B195C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996" y="2842229"/>
            <a:ext cx="2188786" cy="1626998"/>
          </a:xfrm>
          <a:prstGeom prst="rect">
            <a:avLst/>
          </a:prstGeom>
        </p:spPr>
      </p:pic>
      <p:pic>
        <p:nvPicPr>
          <p:cNvPr id="3" name="Picture 2">
            <a:extLst>
              <a:ext uri="{FF2B5EF4-FFF2-40B4-BE49-F238E27FC236}">
                <a16:creationId xmlns:a16="http://schemas.microsoft.com/office/drawing/2014/main" id="{2446D0D9-16BF-24B4-663E-83EF06575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640" y="2842229"/>
            <a:ext cx="2217110" cy="1775608"/>
          </a:xfrm>
          <a:prstGeom prst="rect">
            <a:avLst/>
          </a:prstGeom>
        </p:spPr>
      </p:pic>
    </p:spTree>
    <p:extLst>
      <p:ext uri="{BB962C8B-B14F-4D97-AF65-F5344CB8AC3E}">
        <p14:creationId xmlns:p14="http://schemas.microsoft.com/office/powerpoint/2010/main" val="3292775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59100" y="867338"/>
            <a:ext cx="957600" cy="957600"/>
          </a:xfrm>
          <a:prstGeom prst="flowChartConnector">
            <a:avLst/>
          </a:prstGeom>
          <a:ln w="38100">
            <a:solidFill>
              <a:schemeClr val="tx1">
                <a:lumMod val="40000"/>
                <a:lumOff val="60000"/>
              </a:schemeClr>
            </a:solidFill>
            <a:prstDash val="sysDot"/>
          </a:ln>
        </p:spPr>
        <p:txBody>
          <a:bodyPr spcFirstLastPara="1" wrap="square" lIns="91425" tIns="91425" rIns="91425" bIns="91425" anchor="b" anchorCtr="0">
            <a:noAutofit/>
          </a:bodyPr>
          <a:lstStyle/>
          <a:p>
            <a:pPr marL="0" lvl="0" indent="0" algn="r" rtl="1">
              <a:spcBef>
                <a:spcPts val="0"/>
              </a:spcBef>
              <a:spcAft>
                <a:spcPts val="0"/>
              </a:spcAft>
              <a:buNone/>
            </a:pPr>
            <a:r>
              <a:rPr lang="en" sz="3200" dirty="0"/>
              <a:t>  </a:t>
            </a:r>
            <a:br>
              <a:rPr lang="en" sz="3200" dirty="0"/>
            </a:br>
            <a:r>
              <a:rPr lang="en" sz="3200" dirty="0"/>
              <a:t>    </a:t>
            </a:r>
            <a:br>
              <a:rPr lang="en" sz="3200" dirty="0"/>
            </a:br>
            <a:r>
              <a:rPr lang="en" sz="4000" dirty="0">
                <a:latin typeface="Garamond" panose="02020404030301010803" pitchFamily="18" charset="0"/>
              </a:rPr>
              <a:t>8</a:t>
            </a:r>
            <a:r>
              <a:rPr lang="en" sz="3200" dirty="0"/>
              <a:t> </a:t>
            </a:r>
            <a:endParaRPr sz="3200" dirty="0"/>
          </a:p>
        </p:txBody>
      </p:sp>
      <p:sp>
        <p:nvSpPr>
          <p:cNvPr id="915" name="Google Shape;915;p41"/>
          <p:cNvSpPr txBox="1">
            <a:spLocks noGrp="1"/>
          </p:cNvSpPr>
          <p:nvPr>
            <p:ph type="title"/>
          </p:nvPr>
        </p:nvSpPr>
        <p:spPr>
          <a:xfrm>
            <a:off x="995049" y="1108663"/>
            <a:ext cx="6702399" cy="61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Comphor boats</a:t>
            </a:r>
            <a:endParaRPr dirty="0"/>
          </a:p>
        </p:txBody>
      </p:sp>
      <p:sp>
        <p:nvSpPr>
          <p:cNvPr id="916" name="Google Shape;916;p41"/>
          <p:cNvSpPr txBox="1">
            <a:spLocks noGrp="1"/>
          </p:cNvSpPr>
          <p:nvPr>
            <p:ph type="subTitle" idx="1"/>
          </p:nvPr>
        </p:nvSpPr>
        <p:spPr>
          <a:xfrm>
            <a:off x="477350" y="1996676"/>
            <a:ext cx="3946868" cy="44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a:solidFill>
                  <a:schemeClr val="bg1">
                    <a:lumMod val="10000"/>
                  </a:schemeClr>
                </a:solidFill>
                <a:latin typeface="Garamond" panose="02020404030301010803" pitchFamily="18" charset="0"/>
              </a:rPr>
              <a:t>Camphor attached to a boat allows it to propel itself. Camphor is a volatile solid soluble in water which lowers the surface tension of the latter, so that the boat is pulled by the difference in the tensions of pure water and camphor water.</a:t>
            </a:r>
            <a:endParaRPr sz="1800" dirty="0">
              <a:solidFill>
                <a:schemeClr val="bg1">
                  <a:lumMod val="10000"/>
                </a:schemeClr>
              </a:solidFill>
              <a:latin typeface="Times New Roman" panose="02020603050405020304" pitchFamily="18" charset="0"/>
              <a:cs typeface="Times New Roman" panose="02020603050405020304" pitchFamily="18" charset="0"/>
            </a:endParaRPr>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1"/>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4" name="Picture 4" descr="Condensed Matter | Free Full-Text | Spiral Thermal Waves Generated by  Self-Propelled Camphor Boats">
            <a:extLst>
              <a:ext uri="{FF2B5EF4-FFF2-40B4-BE49-F238E27FC236}">
                <a16:creationId xmlns:a16="http://schemas.microsoft.com/office/drawing/2014/main" id="{92DA0FD1-E9A2-3DB7-C58D-41F4E81C7B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829" t="19370" r="23132" b="46129"/>
          <a:stretch/>
        </p:blipFill>
        <p:spPr bwMode="auto">
          <a:xfrm>
            <a:off x="4886037" y="2526720"/>
            <a:ext cx="3420064" cy="181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946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799" name="Google Shape;799;p39"/>
          <p:cNvGrpSpPr/>
          <p:nvPr/>
        </p:nvGrpSpPr>
        <p:grpSpPr>
          <a:xfrm>
            <a:off x="7225750" y="4330900"/>
            <a:ext cx="907375" cy="756600"/>
            <a:chOff x="7225750" y="4330900"/>
            <a:chExt cx="907375" cy="756600"/>
          </a:xfrm>
        </p:grpSpPr>
        <p:sp>
          <p:nvSpPr>
            <p:cNvPr id="800" name="Google Shape;800;p39"/>
            <p:cNvSpPr/>
            <p:nvPr/>
          </p:nvSpPr>
          <p:spPr>
            <a:xfrm>
              <a:off x="7376525" y="43309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9"/>
            <p:cNvSpPr/>
            <p:nvPr/>
          </p:nvSpPr>
          <p:spPr>
            <a:xfrm>
              <a:off x="72257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5" name="Google Shape;805;p39"/>
          <p:cNvSpPr/>
          <p:nvPr/>
        </p:nvSpPr>
        <p:spPr>
          <a:xfrm>
            <a:off x="8338975" y="688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9"/>
          <p:cNvSpPr/>
          <p:nvPr/>
        </p:nvSpPr>
        <p:spPr>
          <a:xfrm>
            <a:off x="923550" y="43309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16;p41">
            <a:extLst>
              <a:ext uri="{FF2B5EF4-FFF2-40B4-BE49-F238E27FC236}">
                <a16:creationId xmlns:a16="http://schemas.microsoft.com/office/drawing/2014/main" id="{143A58A0-0157-5DE6-948E-B8C7B1E0FE12}"/>
              </a:ext>
            </a:extLst>
          </p:cNvPr>
          <p:cNvSpPr txBox="1">
            <a:spLocks noGrp="1"/>
          </p:cNvSpPr>
          <p:nvPr>
            <p:ph type="subTitle" idx="1"/>
          </p:nvPr>
        </p:nvSpPr>
        <p:spPr>
          <a:xfrm>
            <a:off x="468114" y="525663"/>
            <a:ext cx="7665011" cy="44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1" i="1" dirty="0">
                <a:solidFill>
                  <a:schemeClr val="bg1">
                    <a:lumMod val="10000"/>
                  </a:schemeClr>
                </a:solidFill>
                <a:latin typeface="Times New Roman" panose="02020603050405020304" pitchFamily="18" charset="0"/>
                <a:cs typeface="Times New Roman" panose="02020603050405020304" pitchFamily="18" charset="0"/>
              </a:rPr>
              <a:t>Single boat </a:t>
            </a:r>
            <a:endParaRPr b="1" i="1"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9" name="Google Shape;916;p41">
            <a:extLst>
              <a:ext uri="{FF2B5EF4-FFF2-40B4-BE49-F238E27FC236}">
                <a16:creationId xmlns:a16="http://schemas.microsoft.com/office/drawing/2014/main" id="{48E1C0E9-592B-0EFA-0331-69C6FF67DA7F}"/>
              </a:ext>
            </a:extLst>
          </p:cNvPr>
          <p:cNvSpPr txBox="1">
            <a:spLocks/>
          </p:cNvSpPr>
          <p:nvPr/>
        </p:nvSpPr>
        <p:spPr>
          <a:xfrm>
            <a:off x="126368" y="1161030"/>
            <a:ext cx="7502867" cy="44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ibre Franklin"/>
              <a:buNone/>
              <a:defRPr sz="1600" b="0" i="0" u="none" strike="noStrike" cap="none">
                <a:solidFill>
                  <a:schemeClr val="dk1"/>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2pPr>
            <a:lvl3pPr marL="1371600" marR="0" lvl="2"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3pPr>
            <a:lvl4pPr marL="1828800" marR="0" lvl="3"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4pPr>
            <a:lvl5pPr marL="2286000" marR="0" lvl="4"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5pPr>
            <a:lvl6pPr marL="2743200" marR="0" lvl="5"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6pPr>
            <a:lvl7pPr marL="3200400" marR="0" lvl="6"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7pPr>
            <a:lvl8pPr marL="3657600" marR="0" lvl="7"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8pPr>
            <a:lvl9pPr marL="4114800" marR="0" lvl="8"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9pPr>
          </a:lstStyle>
          <a:p>
            <a:pPr algn="just"/>
            <a:r>
              <a:rPr lang="fa-IR" sz="1600" dirty="0">
                <a:solidFill>
                  <a:schemeClr val="bg1">
                    <a:lumMod val="10000"/>
                  </a:schemeClr>
                </a:solidFill>
                <a:latin typeface="Garamond" panose="02020404030301010803" pitchFamily="18" charset="0"/>
              </a:rPr>
              <a:t>	</a:t>
            </a:r>
            <a:r>
              <a:rPr lang="en-US" sz="1600" dirty="0">
                <a:solidFill>
                  <a:schemeClr val="bg1">
                    <a:lumMod val="10000"/>
                  </a:schemeClr>
                </a:solidFill>
                <a:latin typeface="Garamond" panose="02020404030301010803" pitchFamily="18" charset="0"/>
              </a:rPr>
              <a:t>This behavior was caused by the relationship between surface tension and camphor concentration on the surface of water. For low camphor concentrations, boats may experience a stronger driving force by traveling close behind other boats. </a:t>
            </a:r>
            <a:r>
              <a:rPr lang="en-US" dirty="0">
                <a:solidFill>
                  <a:schemeClr val="bg1">
                    <a:lumMod val="10000"/>
                  </a:schemeClr>
                </a:solidFill>
                <a:latin typeface="Garamond" panose="02020404030301010803" pitchFamily="18" charset="0"/>
              </a:rPr>
              <a:t>A</a:t>
            </a:r>
            <a:r>
              <a:rPr lang="en-US" sz="1600" dirty="0">
                <a:solidFill>
                  <a:schemeClr val="bg1">
                    <a:lumMod val="10000"/>
                  </a:schemeClr>
                </a:solidFill>
                <a:latin typeface="Garamond" panose="02020404030301010803" pitchFamily="18" charset="0"/>
              </a:rPr>
              <a:t>n order parameter can be defined to quantify the clustering behavior and applied it to the results of numerical simulations to examine the dependence on system parameters.</a:t>
            </a:r>
          </a:p>
        </p:txBody>
      </p:sp>
      <p:pic>
        <p:nvPicPr>
          <p:cNvPr id="4098" name="Picture 2" descr="Camphor-Engine-Driven Micro-Boat Guides Evolution of Chemical Gardens |  Scientific Reports">
            <a:extLst>
              <a:ext uri="{FF2B5EF4-FFF2-40B4-BE49-F238E27FC236}">
                <a16:creationId xmlns:a16="http://schemas.microsoft.com/office/drawing/2014/main" id="{D2D6A106-0350-F2FA-5CA7-FEE3E9563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783" y="3088406"/>
            <a:ext cx="5828579" cy="140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066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799" name="Google Shape;799;p39"/>
          <p:cNvGrpSpPr/>
          <p:nvPr/>
        </p:nvGrpSpPr>
        <p:grpSpPr>
          <a:xfrm>
            <a:off x="7225750" y="4330900"/>
            <a:ext cx="907375" cy="756600"/>
            <a:chOff x="7225750" y="4330900"/>
            <a:chExt cx="907375" cy="756600"/>
          </a:xfrm>
        </p:grpSpPr>
        <p:sp>
          <p:nvSpPr>
            <p:cNvPr id="800" name="Google Shape;800;p39"/>
            <p:cNvSpPr/>
            <p:nvPr/>
          </p:nvSpPr>
          <p:spPr>
            <a:xfrm>
              <a:off x="7376525" y="43309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9"/>
            <p:cNvSpPr/>
            <p:nvPr/>
          </p:nvSpPr>
          <p:spPr>
            <a:xfrm>
              <a:off x="72257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5" name="Google Shape;805;p39"/>
          <p:cNvSpPr/>
          <p:nvPr/>
        </p:nvSpPr>
        <p:spPr>
          <a:xfrm>
            <a:off x="8338975" y="688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9"/>
          <p:cNvSpPr/>
          <p:nvPr/>
        </p:nvSpPr>
        <p:spPr>
          <a:xfrm>
            <a:off x="923550" y="43309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16;p41">
            <a:extLst>
              <a:ext uri="{FF2B5EF4-FFF2-40B4-BE49-F238E27FC236}">
                <a16:creationId xmlns:a16="http://schemas.microsoft.com/office/drawing/2014/main" id="{143A58A0-0157-5DE6-948E-B8C7B1E0FE12}"/>
              </a:ext>
            </a:extLst>
          </p:cNvPr>
          <p:cNvSpPr txBox="1">
            <a:spLocks noGrp="1"/>
          </p:cNvSpPr>
          <p:nvPr>
            <p:ph type="subTitle" idx="1"/>
          </p:nvPr>
        </p:nvSpPr>
        <p:spPr>
          <a:xfrm>
            <a:off x="468114" y="525663"/>
            <a:ext cx="7665011" cy="44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1" i="1" dirty="0">
                <a:solidFill>
                  <a:schemeClr val="bg1">
                    <a:lumMod val="10000"/>
                  </a:schemeClr>
                </a:solidFill>
                <a:effectLst/>
                <a:latin typeface="Times New Roman" panose="02020603050405020304" pitchFamily="18" charset="0"/>
                <a:cs typeface="Times New Roman" panose="02020603050405020304" pitchFamily="18" charset="0"/>
              </a:rPr>
              <a:t>Multiple boats</a:t>
            </a:r>
            <a:endParaRPr b="1" i="1" dirty="0">
              <a:solidFill>
                <a:schemeClr val="bg1">
                  <a:lumMod val="10000"/>
                </a:schemeClr>
              </a:solidFill>
              <a:latin typeface="Times New Roman" panose="02020603050405020304" pitchFamily="18" charset="0"/>
              <a:cs typeface="Times New Roman" panose="02020603050405020304" pitchFamily="18" charset="0"/>
            </a:endParaRPr>
          </a:p>
        </p:txBody>
      </p:sp>
      <p:sp>
        <p:nvSpPr>
          <p:cNvPr id="9" name="Google Shape;916;p41">
            <a:extLst>
              <a:ext uri="{FF2B5EF4-FFF2-40B4-BE49-F238E27FC236}">
                <a16:creationId xmlns:a16="http://schemas.microsoft.com/office/drawing/2014/main" id="{48E1C0E9-592B-0EFA-0331-69C6FF67DA7F}"/>
              </a:ext>
            </a:extLst>
          </p:cNvPr>
          <p:cNvSpPr txBox="1">
            <a:spLocks/>
          </p:cNvSpPr>
          <p:nvPr/>
        </p:nvSpPr>
        <p:spPr>
          <a:xfrm>
            <a:off x="126369" y="1161030"/>
            <a:ext cx="8212606" cy="44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ibre Franklin"/>
              <a:buNone/>
              <a:defRPr sz="1600" b="0" i="0" u="none" strike="noStrike" cap="none">
                <a:solidFill>
                  <a:schemeClr val="dk1"/>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2pPr>
            <a:lvl3pPr marL="1371600" marR="0" lvl="2"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3pPr>
            <a:lvl4pPr marL="1828800" marR="0" lvl="3"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4pPr>
            <a:lvl5pPr marL="2286000" marR="0" lvl="4"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5pPr>
            <a:lvl6pPr marL="2743200" marR="0" lvl="5"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6pPr>
            <a:lvl7pPr marL="3200400" marR="0" lvl="6"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7pPr>
            <a:lvl8pPr marL="3657600" marR="0" lvl="7"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8pPr>
            <a:lvl9pPr marL="4114800" marR="0" lvl="8"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9pPr>
          </a:lstStyle>
          <a:p>
            <a:pPr algn="just"/>
            <a:r>
              <a:rPr lang="en-US" dirty="0">
                <a:solidFill>
                  <a:schemeClr val="bg1">
                    <a:lumMod val="10000"/>
                  </a:schemeClr>
                </a:solidFill>
                <a:latin typeface="Garamond" panose="02020404030301010803" pitchFamily="18" charset="0"/>
              </a:rPr>
              <a:t>	Various kinds of</a:t>
            </a:r>
            <a:r>
              <a:rPr lang="en-US" b="0" i="0" dirty="0">
                <a:solidFill>
                  <a:schemeClr val="bg1">
                    <a:lumMod val="10000"/>
                  </a:schemeClr>
                </a:solidFill>
                <a:effectLst/>
                <a:latin typeface="Garamond" panose="02020404030301010803" pitchFamily="18" charset="0"/>
              </a:rPr>
              <a:t> of synchronization, phase-locking and phase-oscillatory modes, could be produced by changing the temperature, the radius of the circular cell, and the mass of each boat </a:t>
            </a:r>
            <a:r>
              <a:rPr lang="en-US" dirty="0">
                <a:solidFill>
                  <a:schemeClr val="bg1">
                    <a:lumMod val="10000"/>
                  </a:schemeClr>
                </a:solidFill>
                <a:latin typeface="Garamond" panose="02020404030301010803" pitchFamily="18" charset="0"/>
              </a:rPr>
              <a:t>The boats display either roughly homogeneous, constant velocity flow or congested flow depending on the number of boats in the system. </a:t>
            </a:r>
            <a:br>
              <a:rPr lang="en-US" dirty="0">
                <a:solidFill>
                  <a:schemeClr val="bg1">
                    <a:lumMod val="10000"/>
                  </a:schemeClr>
                </a:solidFill>
                <a:latin typeface="Garamond" panose="02020404030301010803" pitchFamily="18" charset="0"/>
              </a:rPr>
            </a:br>
            <a:r>
              <a:rPr lang="en-US" dirty="0">
                <a:solidFill>
                  <a:schemeClr val="bg1">
                    <a:lumMod val="10000"/>
                  </a:schemeClr>
                </a:solidFill>
                <a:latin typeface="Garamond" panose="02020404030301010803" pitchFamily="18" charset="0"/>
              </a:rPr>
              <a:t>With a larger number of boats and is characterized by periodic acceleration and deceleration. </a:t>
            </a:r>
            <a:endParaRPr lang="en-US" sz="1600" dirty="0">
              <a:solidFill>
                <a:schemeClr val="bg1">
                  <a:lumMod val="10000"/>
                </a:schemeClr>
              </a:solidFill>
              <a:latin typeface="Garamond" panose="02020404030301010803" pitchFamily="18" charset="0"/>
            </a:endParaRPr>
          </a:p>
        </p:txBody>
      </p:sp>
      <p:pic>
        <p:nvPicPr>
          <p:cNvPr id="3" name="Picture 2" descr="Camphor-Engine-Driven Micro-Boat Guides Evolution of Chemical Gardens |  Scientific Reports">
            <a:extLst>
              <a:ext uri="{FF2B5EF4-FFF2-40B4-BE49-F238E27FC236}">
                <a16:creationId xmlns:a16="http://schemas.microsoft.com/office/drawing/2014/main" id="{CF686047-5318-FEF3-3CC9-5DCABFA7C4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3783" y="3088406"/>
            <a:ext cx="5828579" cy="1407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194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59100" y="867338"/>
            <a:ext cx="957600" cy="957600"/>
          </a:xfrm>
          <a:prstGeom prst="flowChartConnector">
            <a:avLst/>
          </a:prstGeom>
          <a:ln w="38100">
            <a:solidFill>
              <a:schemeClr val="tx1">
                <a:lumMod val="40000"/>
                <a:lumOff val="60000"/>
              </a:schemeClr>
            </a:solidFill>
            <a:prstDash val="sysDot"/>
          </a:ln>
        </p:spPr>
        <p:txBody>
          <a:bodyPr spcFirstLastPara="1" wrap="square" lIns="91425" tIns="91425" rIns="91425" bIns="91425" anchor="b" anchorCtr="0">
            <a:noAutofit/>
          </a:bodyPr>
          <a:lstStyle/>
          <a:p>
            <a:pPr marL="0" lvl="0" indent="0" algn="r" rtl="1">
              <a:spcBef>
                <a:spcPts val="0"/>
              </a:spcBef>
              <a:spcAft>
                <a:spcPts val="0"/>
              </a:spcAft>
              <a:buNone/>
            </a:pPr>
            <a:r>
              <a:rPr lang="en" sz="3200" dirty="0"/>
              <a:t>  </a:t>
            </a:r>
            <a:br>
              <a:rPr lang="en" sz="3200" dirty="0"/>
            </a:br>
            <a:r>
              <a:rPr lang="en" sz="3200" dirty="0"/>
              <a:t>    </a:t>
            </a:r>
            <a:br>
              <a:rPr lang="en" sz="3200" dirty="0"/>
            </a:br>
            <a:r>
              <a:rPr lang="en" sz="4000" dirty="0">
                <a:latin typeface="Garamond" panose="02020404030301010803" pitchFamily="18" charset="0"/>
              </a:rPr>
              <a:t>9</a:t>
            </a:r>
            <a:r>
              <a:rPr lang="en" sz="3200" dirty="0"/>
              <a:t> </a:t>
            </a:r>
            <a:endParaRPr sz="3200" dirty="0"/>
          </a:p>
        </p:txBody>
      </p:sp>
      <p:sp>
        <p:nvSpPr>
          <p:cNvPr id="915" name="Google Shape;915;p41"/>
          <p:cNvSpPr txBox="1">
            <a:spLocks noGrp="1"/>
          </p:cNvSpPr>
          <p:nvPr>
            <p:ph type="title"/>
          </p:nvPr>
        </p:nvSpPr>
        <p:spPr>
          <a:xfrm>
            <a:off x="995049" y="1108663"/>
            <a:ext cx="6702399" cy="61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 Capillary attraction</a:t>
            </a:r>
            <a:endParaRPr dirty="0"/>
          </a:p>
        </p:txBody>
      </p:sp>
      <p:sp>
        <p:nvSpPr>
          <p:cNvPr id="916" name="Google Shape;916;p41"/>
          <p:cNvSpPr txBox="1">
            <a:spLocks noGrp="1"/>
          </p:cNvSpPr>
          <p:nvPr>
            <p:ph type="subTitle" idx="1"/>
          </p:nvPr>
        </p:nvSpPr>
        <p:spPr>
          <a:xfrm>
            <a:off x="477350" y="1996676"/>
            <a:ext cx="3662913" cy="44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meniscus forms an angle θ, the contact angle, with the inner wall of a capillary tube with circular cross section. The contact angle is determined by the ability of the liquid to wet the inner surface of the tube. </a:t>
            </a:r>
            <a:endParaRPr dirty="0">
              <a:solidFill>
                <a:schemeClr val="bg1">
                  <a:lumMod val="10000"/>
                </a:schemeClr>
              </a:solidFill>
              <a:latin typeface="Times New Roman" panose="02020603050405020304" pitchFamily="18" charset="0"/>
              <a:cs typeface="Times New Roman" panose="02020603050405020304" pitchFamily="18" charset="0"/>
            </a:endParaRPr>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1"/>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a:extLst>
              <a:ext uri="{FF2B5EF4-FFF2-40B4-BE49-F238E27FC236}">
                <a16:creationId xmlns:a16="http://schemas.microsoft.com/office/drawing/2014/main" id="{7AE7856B-D9B3-B3BC-D681-1FA2E9167FAF}"/>
              </a:ext>
            </a:extLst>
          </p:cNvPr>
          <p:cNvPicPr>
            <a:picLocks noChangeAspect="1"/>
          </p:cNvPicPr>
          <p:nvPr/>
        </p:nvPicPr>
        <p:blipFill>
          <a:blip r:embed="rId3"/>
          <a:stretch>
            <a:fillRect/>
          </a:stretch>
        </p:blipFill>
        <p:spPr>
          <a:xfrm>
            <a:off x="5607935" y="2571750"/>
            <a:ext cx="2820346" cy="2072871"/>
          </a:xfrm>
          <a:prstGeom prst="rect">
            <a:avLst/>
          </a:prstGeom>
        </p:spPr>
      </p:pic>
    </p:spTree>
    <p:extLst>
      <p:ext uri="{BB962C8B-B14F-4D97-AF65-F5344CB8AC3E}">
        <p14:creationId xmlns:p14="http://schemas.microsoft.com/office/powerpoint/2010/main" val="4097216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grpSp>
        <p:nvGrpSpPr>
          <p:cNvPr id="1109" name="Google Shape;1109;p43"/>
          <p:cNvGrpSpPr/>
          <p:nvPr/>
        </p:nvGrpSpPr>
        <p:grpSpPr>
          <a:xfrm>
            <a:off x="5365425" y="-451875"/>
            <a:ext cx="1198700" cy="957600"/>
            <a:chOff x="5365425" y="-451875"/>
            <a:chExt cx="1198700" cy="957600"/>
          </a:xfrm>
        </p:grpSpPr>
        <p:sp>
          <p:nvSpPr>
            <p:cNvPr id="1110" name="Google Shape;1110;p43"/>
            <p:cNvSpPr/>
            <p:nvPr/>
          </p:nvSpPr>
          <p:spPr>
            <a:xfrm>
              <a:off x="5365425" y="-451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3"/>
            <p:cNvSpPr/>
            <p:nvPr/>
          </p:nvSpPr>
          <p:spPr>
            <a:xfrm>
              <a:off x="6232925" y="-13867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2" name="Google Shape;1112;p43"/>
          <p:cNvGrpSpPr/>
          <p:nvPr/>
        </p:nvGrpSpPr>
        <p:grpSpPr>
          <a:xfrm>
            <a:off x="134450" y="3799025"/>
            <a:ext cx="829350" cy="888325"/>
            <a:chOff x="134450" y="3799025"/>
            <a:chExt cx="829350" cy="888325"/>
          </a:xfrm>
        </p:grpSpPr>
        <p:sp>
          <p:nvSpPr>
            <p:cNvPr id="1113" name="Google Shape;1113;p43"/>
            <p:cNvSpPr/>
            <p:nvPr/>
          </p:nvSpPr>
          <p:spPr>
            <a:xfrm flipH="1">
              <a:off x="134450" y="393075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3"/>
            <p:cNvSpPr/>
            <p:nvPr/>
          </p:nvSpPr>
          <p:spPr>
            <a:xfrm flipH="1">
              <a:off x="632600" y="37990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TextBox 8">
            <a:extLst>
              <a:ext uri="{FF2B5EF4-FFF2-40B4-BE49-F238E27FC236}">
                <a16:creationId xmlns:a16="http://schemas.microsoft.com/office/drawing/2014/main" id="{1C5675FD-7B1C-68EF-1E2E-FE91EB5C0208}"/>
              </a:ext>
            </a:extLst>
          </p:cNvPr>
          <p:cNvSpPr txBox="1"/>
          <p:nvPr/>
        </p:nvSpPr>
        <p:spPr>
          <a:xfrm>
            <a:off x="632600" y="505725"/>
            <a:ext cx="7855618" cy="1754326"/>
          </a:xfrm>
          <a:prstGeom prst="rect">
            <a:avLst/>
          </a:prstGeom>
          <a:noFill/>
        </p:spPr>
        <p:txBody>
          <a:bodyPr wrap="square">
            <a:spAutoFit/>
          </a:bodyPr>
          <a:lstStyle/>
          <a:p>
            <a:pPr algn="just"/>
            <a:r>
              <a:rPr lang="en-US" sz="1800" dirty="0">
                <a:latin typeface="Garamond" panose="02020404030301010803" pitchFamily="18" charset="0"/>
              </a:rPr>
              <a:t>The existence of a curved meniscus is a consequence of the universal condition that the chemical potential µ of the liquid must be the same everywhere in the system at physicochemical equilibrium. As a result of gravity, the potential energy increases with the height in the liquid column, which per se increases the chemical potential. It is the increase in chemical potential in the liquid column owing to the gravitational field that causes the meniscus to curve to maintain physicochemical equilibrium.</a:t>
            </a:r>
          </a:p>
        </p:txBody>
      </p:sp>
      <p:pic>
        <p:nvPicPr>
          <p:cNvPr id="3" name="Picture 2">
            <a:extLst>
              <a:ext uri="{FF2B5EF4-FFF2-40B4-BE49-F238E27FC236}">
                <a16:creationId xmlns:a16="http://schemas.microsoft.com/office/drawing/2014/main" id="{D38A2415-D559-6F21-C4AB-C7BAB453A0B8}"/>
              </a:ext>
            </a:extLst>
          </p:cNvPr>
          <p:cNvPicPr>
            <a:picLocks noChangeAspect="1"/>
          </p:cNvPicPr>
          <p:nvPr/>
        </p:nvPicPr>
        <p:blipFill>
          <a:blip r:embed="rId3"/>
          <a:stretch>
            <a:fillRect/>
          </a:stretch>
        </p:blipFill>
        <p:spPr>
          <a:xfrm>
            <a:off x="5365425" y="2791159"/>
            <a:ext cx="2691403" cy="1960979"/>
          </a:xfrm>
          <a:prstGeom prst="rect">
            <a:avLst/>
          </a:prstGeom>
        </p:spPr>
      </p:pic>
    </p:spTree>
    <p:extLst>
      <p:ext uri="{BB962C8B-B14F-4D97-AF65-F5344CB8AC3E}">
        <p14:creationId xmlns:p14="http://schemas.microsoft.com/office/powerpoint/2010/main" val="839722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grpSp>
        <p:nvGrpSpPr>
          <p:cNvPr id="1109" name="Google Shape;1109;p43"/>
          <p:cNvGrpSpPr/>
          <p:nvPr/>
        </p:nvGrpSpPr>
        <p:grpSpPr>
          <a:xfrm>
            <a:off x="5365425" y="-451875"/>
            <a:ext cx="1198700" cy="957600"/>
            <a:chOff x="5365425" y="-451875"/>
            <a:chExt cx="1198700" cy="957600"/>
          </a:xfrm>
        </p:grpSpPr>
        <p:sp>
          <p:nvSpPr>
            <p:cNvPr id="1110" name="Google Shape;1110;p43"/>
            <p:cNvSpPr/>
            <p:nvPr/>
          </p:nvSpPr>
          <p:spPr>
            <a:xfrm>
              <a:off x="5365425" y="-451875"/>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1" name="Google Shape;1111;p43"/>
            <p:cNvSpPr/>
            <p:nvPr/>
          </p:nvSpPr>
          <p:spPr>
            <a:xfrm>
              <a:off x="6232925" y="-138675"/>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112" name="Google Shape;1112;p43"/>
          <p:cNvGrpSpPr/>
          <p:nvPr/>
        </p:nvGrpSpPr>
        <p:grpSpPr>
          <a:xfrm>
            <a:off x="134450" y="3799025"/>
            <a:ext cx="829350" cy="888325"/>
            <a:chOff x="134450" y="3799025"/>
            <a:chExt cx="829350" cy="888325"/>
          </a:xfrm>
        </p:grpSpPr>
        <p:sp>
          <p:nvSpPr>
            <p:cNvPr id="1113" name="Google Shape;1113;p43"/>
            <p:cNvSpPr/>
            <p:nvPr/>
          </p:nvSpPr>
          <p:spPr>
            <a:xfrm flipH="1">
              <a:off x="134450" y="393075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14" name="Google Shape;1114;p43"/>
            <p:cNvSpPr/>
            <p:nvPr/>
          </p:nvSpPr>
          <p:spPr>
            <a:xfrm flipH="1">
              <a:off x="632600" y="3799025"/>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TextBox 8">
            <a:extLst>
              <a:ext uri="{FF2B5EF4-FFF2-40B4-BE49-F238E27FC236}">
                <a16:creationId xmlns:a16="http://schemas.microsoft.com/office/drawing/2014/main" id="{1C5675FD-7B1C-68EF-1E2E-FE91EB5C0208}"/>
              </a:ext>
            </a:extLst>
          </p:cNvPr>
          <p:cNvSpPr txBox="1"/>
          <p:nvPr/>
        </p:nvSpPr>
        <p:spPr>
          <a:xfrm>
            <a:off x="632600" y="505725"/>
            <a:ext cx="7855618" cy="2031325"/>
          </a:xfrm>
          <a:prstGeom prst="rect">
            <a:avLst/>
          </a:prstGeom>
          <a:noFill/>
        </p:spPr>
        <p:txBody>
          <a:bodyPr wrap="square">
            <a:spAutoFit/>
          </a:bodyPr>
          <a:lstStyle/>
          <a:p>
            <a:pPr algn="just"/>
            <a:r>
              <a:rPr lang="en-US" sz="1800" dirty="0">
                <a:latin typeface="Garamond" panose="02020404030301010803" pitchFamily="18" charset="0"/>
              </a:rPr>
              <a:t>Free energy is gained when the liquid wets the wall, which is counterbalanced by the work needed to lift the liquid column in the gravitational field. Since, for an incompressible liquid, this is a process occurring at constant volume, the equilibrium condition is that the Helmholtz free energy A is at minimum. Increasing the column height at constant temperature from h to h + dh without changing the shape of the meniscus causes a change in the Helmholtz free energy of the system. Therefor, when 2 walls are close enough, they stick together in order to lower their free energy.</a:t>
            </a:r>
            <a:endParaRPr lang="en-US" dirty="0">
              <a:latin typeface="Garamond" panose="02020404030301010803" pitchFamily="18" charset="0"/>
            </a:endParaRPr>
          </a:p>
        </p:txBody>
      </p:sp>
      <p:pic>
        <p:nvPicPr>
          <p:cNvPr id="3" name="Picture 2">
            <a:extLst>
              <a:ext uri="{FF2B5EF4-FFF2-40B4-BE49-F238E27FC236}">
                <a16:creationId xmlns:a16="http://schemas.microsoft.com/office/drawing/2014/main" id="{D38A2415-D559-6F21-C4AB-C7BAB453A0B8}"/>
              </a:ext>
            </a:extLst>
          </p:cNvPr>
          <p:cNvPicPr>
            <a:picLocks noChangeAspect="1"/>
          </p:cNvPicPr>
          <p:nvPr/>
        </p:nvPicPr>
        <p:blipFill>
          <a:blip r:embed="rId3"/>
          <a:stretch>
            <a:fillRect/>
          </a:stretch>
        </p:blipFill>
        <p:spPr>
          <a:xfrm>
            <a:off x="5365425" y="2791159"/>
            <a:ext cx="2691403" cy="1960979"/>
          </a:xfrm>
          <a:prstGeom prst="rect">
            <a:avLst/>
          </a:prstGeom>
        </p:spPr>
      </p:pic>
    </p:spTree>
    <p:extLst>
      <p:ext uri="{BB962C8B-B14F-4D97-AF65-F5344CB8AC3E}">
        <p14:creationId xmlns:p14="http://schemas.microsoft.com/office/powerpoint/2010/main" val="3417996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7" name="Google Shape;917;p41"/>
          <p:cNvSpPr txBox="1">
            <a:spLocks noGrp="1"/>
          </p:cNvSpPr>
          <p:nvPr>
            <p:ph type="title" idx="2"/>
          </p:nvPr>
        </p:nvSpPr>
        <p:spPr>
          <a:xfrm>
            <a:off x="359100" y="867338"/>
            <a:ext cx="957600" cy="957600"/>
          </a:xfrm>
          <a:prstGeom prst="flowChartConnector">
            <a:avLst/>
          </a:prstGeom>
          <a:ln w="38100">
            <a:solidFill>
              <a:schemeClr val="tx1">
                <a:lumMod val="40000"/>
                <a:lumOff val="60000"/>
              </a:schemeClr>
            </a:solidFill>
            <a:prstDash val="sysDot"/>
          </a:ln>
        </p:spPr>
        <p:txBody>
          <a:bodyPr spcFirstLastPara="1" wrap="square" lIns="91425" tIns="91425" rIns="91425" bIns="91425" anchor="b" anchorCtr="0">
            <a:noAutofit/>
          </a:bodyPr>
          <a:lstStyle/>
          <a:p>
            <a:pPr marL="0" lvl="0" indent="0" algn="r" rtl="1">
              <a:spcBef>
                <a:spcPts val="0"/>
              </a:spcBef>
              <a:spcAft>
                <a:spcPts val="0"/>
              </a:spcAft>
              <a:buNone/>
            </a:pPr>
            <a:r>
              <a:rPr lang="en" sz="3200" dirty="0"/>
              <a:t>  </a:t>
            </a:r>
            <a:br>
              <a:rPr lang="en" sz="3200" dirty="0"/>
            </a:br>
            <a:r>
              <a:rPr lang="en" sz="3200" dirty="0"/>
              <a:t>    </a:t>
            </a:r>
            <a:br>
              <a:rPr lang="en" sz="3200" dirty="0"/>
            </a:br>
            <a:r>
              <a:rPr lang="en" sz="3200" dirty="0"/>
              <a:t> </a:t>
            </a:r>
            <a:endParaRPr sz="3200" dirty="0"/>
          </a:p>
        </p:txBody>
      </p:sp>
      <p:sp>
        <p:nvSpPr>
          <p:cNvPr id="915" name="Google Shape;915;p41"/>
          <p:cNvSpPr txBox="1">
            <a:spLocks noGrp="1"/>
          </p:cNvSpPr>
          <p:nvPr>
            <p:ph type="title"/>
          </p:nvPr>
        </p:nvSpPr>
        <p:spPr>
          <a:xfrm>
            <a:off x="995049" y="1108663"/>
            <a:ext cx="6702399" cy="61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Hele – Shaw cell experiment</a:t>
            </a:r>
            <a:endParaRPr dirty="0"/>
          </a:p>
        </p:txBody>
      </p:sp>
      <p:sp>
        <p:nvSpPr>
          <p:cNvPr id="916" name="Google Shape;916;p41"/>
          <p:cNvSpPr txBox="1">
            <a:spLocks noGrp="1"/>
          </p:cNvSpPr>
          <p:nvPr>
            <p:ph type="subTitle" idx="1"/>
          </p:nvPr>
        </p:nvSpPr>
        <p:spPr>
          <a:xfrm>
            <a:off x="995049" y="2018069"/>
            <a:ext cx="6132774" cy="44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0" i="0" dirty="0">
                <a:solidFill>
                  <a:schemeClr val="bg1">
                    <a:lumMod val="10000"/>
                  </a:schemeClr>
                </a:solidFill>
                <a:effectLst/>
                <a:latin typeface="Times New Roman" panose="02020603050405020304" pitchFamily="18" charset="0"/>
                <a:cs typeface="Times New Roman" panose="02020603050405020304" pitchFamily="18" charset="0"/>
              </a:rPr>
              <a:t>This experiment showcases the pattern formed by the flow of a viscous fluid into a more viscous fluid, highlighting the role of propagation speed within a Hele-Shaw cell.</a:t>
            </a:r>
            <a:endParaRPr dirty="0">
              <a:solidFill>
                <a:schemeClr val="bg1">
                  <a:lumMod val="10000"/>
                </a:schemeClr>
              </a:solidFill>
              <a:latin typeface="Times New Roman" panose="02020603050405020304" pitchFamily="18" charset="0"/>
              <a:cs typeface="Times New Roman" panose="02020603050405020304" pitchFamily="18" charset="0"/>
            </a:endParaRPr>
          </a:p>
        </p:txBody>
      </p:sp>
      <p:grpSp>
        <p:nvGrpSpPr>
          <p:cNvPr id="1016" name="Google Shape;1016;p41"/>
          <p:cNvGrpSpPr/>
          <p:nvPr/>
        </p:nvGrpSpPr>
        <p:grpSpPr>
          <a:xfrm>
            <a:off x="616750" y="91225"/>
            <a:ext cx="869900" cy="855675"/>
            <a:chOff x="616750" y="91225"/>
            <a:chExt cx="869900" cy="855675"/>
          </a:xfrm>
        </p:grpSpPr>
        <p:sp>
          <p:nvSpPr>
            <p:cNvPr id="1017" name="Google Shape;1017;p41"/>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41"/>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9" name="Google Shape;1019;p41"/>
          <p:cNvGrpSpPr/>
          <p:nvPr/>
        </p:nvGrpSpPr>
        <p:grpSpPr>
          <a:xfrm>
            <a:off x="7880475" y="867338"/>
            <a:ext cx="957600" cy="1086575"/>
            <a:chOff x="7880475" y="867338"/>
            <a:chExt cx="957600" cy="1086575"/>
          </a:xfrm>
        </p:grpSpPr>
        <p:sp>
          <p:nvSpPr>
            <p:cNvPr id="1020" name="Google Shape;1020;p41"/>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1"/>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41"/>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1"/>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a:extLst>
              <a:ext uri="{FF2B5EF4-FFF2-40B4-BE49-F238E27FC236}">
                <a16:creationId xmlns:a16="http://schemas.microsoft.com/office/drawing/2014/main" id="{B48FF28E-60E4-6179-1FBB-2793FC62E6DA}"/>
              </a:ext>
            </a:extLst>
          </p:cNvPr>
          <p:cNvPicPr>
            <a:picLocks noChangeAspect="1"/>
          </p:cNvPicPr>
          <p:nvPr/>
        </p:nvPicPr>
        <p:blipFill rotWithShape="1">
          <a:blip r:embed="rId7"/>
          <a:srcRect l="21355" t="6558" r="20901" b="15920"/>
          <a:stretch/>
        </p:blipFill>
        <p:spPr>
          <a:xfrm>
            <a:off x="1373350" y="3152850"/>
            <a:ext cx="2032000" cy="1534508"/>
          </a:xfrm>
          <a:prstGeom prst="rect">
            <a:avLst/>
          </a:prstGeom>
        </p:spPr>
      </p:pic>
      <p:pic>
        <p:nvPicPr>
          <p:cNvPr id="9" name="Picture 8">
            <a:extLst>
              <a:ext uri="{FF2B5EF4-FFF2-40B4-BE49-F238E27FC236}">
                <a16:creationId xmlns:a16="http://schemas.microsoft.com/office/drawing/2014/main" id="{A5F3334F-01D8-1F53-6B28-0FCD0CAFDCFF}"/>
              </a:ext>
            </a:extLst>
          </p:cNvPr>
          <p:cNvPicPr>
            <a:picLocks noChangeAspect="1"/>
          </p:cNvPicPr>
          <p:nvPr/>
        </p:nvPicPr>
        <p:blipFill rotWithShape="1">
          <a:blip r:embed="rId8"/>
          <a:srcRect l="20291" t="5246" r="19636" b="15337"/>
          <a:stretch/>
        </p:blipFill>
        <p:spPr>
          <a:xfrm>
            <a:off x="5349350" y="3152850"/>
            <a:ext cx="2031999" cy="1511050"/>
          </a:xfrm>
          <a:prstGeom prst="rect">
            <a:avLst/>
          </a:prstGeom>
        </p:spPr>
      </p:pic>
      <p:pic>
        <p:nvPicPr>
          <p:cNvPr id="10" name="69a">
            <a:hlinkClick r:id="" action="ppaction://media"/>
            <a:extLst>
              <a:ext uri="{FF2B5EF4-FFF2-40B4-BE49-F238E27FC236}">
                <a16:creationId xmlns:a16="http://schemas.microsoft.com/office/drawing/2014/main" id="{2D19CDD8-48E2-4523-98C6-993D554317F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373350" y="3163358"/>
            <a:ext cx="2032000" cy="1524000"/>
          </a:xfrm>
          <a:prstGeom prst="rect">
            <a:avLst/>
          </a:prstGeom>
        </p:spPr>
      </p:pic>
      <p:pic>
        <p:nvPicPr>
          <p:cNvPr id="11" name="69b">
            <a:hlinkClick r:id="" action="ppaction://media"/>
            <a:extLst>
              <a:ext uri="{FF2B5EF4-FFF2-40B4-BE49-F238E27FC236}">
                <a16:creationId xmlns:a16="http://schemas.microsoft.com/office/drawing/2014/main" id="{1778AAB3-4AE9-AA1F-3BB0-4191BEEE8CE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349349" y="3163358"/>
            <a:ext cx="2032000" cy="1524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16"/>
                                        </p:tgtEl>
                                        <p:attrNameLst>
                                          <p:attrName>style.visibility</p:attrName>
                                        </p:attrNameLst>
                                      </p:cBhvr>
                                      <p:to>
                                        <p:strVal val="visible"/>
                                      </p:to>
                                    </p:set>
                                    <p:anim calcmode="lin" valueType="num">
                                      <p:cBhvr>
                                        <p:cTn id="7" dur="500" fill="hold"/>
                                        <p:tgtEl>
                                          <p:spTgt spid="1016"/>
                                        </p:tgtEl>
                                        <p:attrNameLst>
                                          <p:attrName>ppt_w</p:attrName>
                                        </p:attrNameLst>
                                      </p:cBhvr>
                                      <p:tavLst>
                                        <p:tav tm="0">
                                          <p:val>
                                            <p:fltVal val="0"/>
                                          </p:val>
                                        </p:tav>
                                        <p:tav tm="100000">
                                          <p:val>
                                            <p:strVal val="#ppt_w"/>
                                          </p:val>
                                        </p:tav>
                                      </p:tavLst>
                                    </p:anim>
                                    <p:anim calcmode="lin" valueType="num">
                                      <p:cBhvr>
                                        <p:cTn id="8" dur="500" fill="hold"/>
                                        <p:tgtEl>
                                          <p:spTgt spid="1016"/>
                                        </p:tgtEl>
                                        <p:attrNameLst>
                                          <p:attrName>ppt_h</p:attrName>
                                        </p:attrNameLst>
                                      </p:cBhvr>
                                      <p:tavLst>
                                        <p:tav tm="0">
                                          <p:val>
                                            <p:fltVal val="0"/>
                                          </p:val>
                                        </p:tav>
                                        <p:tav tm="100000">
                                          <p:val>
                                            <p:strVal val="#ppt_h"/>
                                          </p:val>
                                        </p:tav>
                                      </p:tavLst>
                                    </p:anim>
                                    <p:animEffect transition="in" filter="fade">
                                      <p:cBhvr>
                                        <p:cTn id="9" dur="500"/>
                                        <p:tgtEl>
                                          <p:spTgt spid="10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17"/>
                                        </p:tgtEl>
                                        <p:attrNameLst>
                                          <p:attrName>style.visibility</p:attrName>
                                        </p:attrNameLst>
                                      </p:cBhvr>
                                      <p:to>
                                        <p:strVal val="visible"/>
                                      </p:to>
                                    </p:set>
                                    <p:anim calcmode="lin" valueType="num">
                                      <p:cBhvr>
                                        <p:cTn id="12" dur="500" fill="hold"/>
                                        <p:tgtEl>
                                          <p:spTgt spid="917"/>
                                        </p:tgtEl>
                                        <p:attrNameLst>
                                          <p:attrName>ppt_w</p:attrName>
                                        </p:attrNameLst>
                                      </p:cBhvr>
                                      <p:tavLst>
                                        <p:tav tm="0">
                                          <p:val>
                                            <p:fltVal val="0"/>
                                          </p:val>
                                        </p:tav>
                                        <p:tav tm="100000">
                                          <p:val>
                                            <p:strVal val="#ppt_w"/>
                                          </p:val>
                                        </p:tav>
                                      </p:tavLst>
                                    </p:anim>
                                    <p:anim calcmode="lin" valueType="num">
                                      <p:cBhvr>
                                        <p:cTn id="13" dur="500" fill="hold"/>
                                        <p:tgtEl>
                                          <p:spTgt spid="917"/>
                                        </p:tgtEl>
                                        <p:attrNameLst>
                                          <p:attrName>ppt_h</p:attrName>
                                        </p:attrNameLst>
                                      </p:cBhvr>
                                      <p:tavLst>
                                        <p:tav tm="0">
                                          <p:val>
                                            <p:fltVal val="0"/>
                                          </p:val>
                                        </p:tav>
                                        <p:tav tm="100000">
                                          <p:val>
                                            <p:strVal val="#ppt_h"/>
                                          </p:val>
                                        </p:tav>
                                      </p:tavLst>
                                    </p:anim>
                                    <p:animEffect transition="in" filter="fade">
                                      <p:cBhvr>
                                        <p:cTn id="14" dur="500"/>
                                        <p:tgtEl>
                                          <p:spTgt spid="917"/>
                                        </p:tgtEl>
                                      </p:cBhvr>
                                    </p:animEffect>
                                  </p:childTnLst>
                                </p:cTn>
                              </p:par>
                              <p:par>
                                <p:cTn id="15" presetID="53" presetClass="entr" presetSubtype="16" fill="hold" nodeType="withEffect">
                                  <p:stCondLst>
                                    <p:cond delay="0"/>
                                  </p:stCondLst>
                                  <p:childTnLst>
                                    <p:set>
                                      <p:cBhvr>
                                        <p:cTn id="16" dur="1" fill="hold">
                                          <p:stCondLst>
                                            <p:cond delay="0"/>
                                          </p:stCondLst>
                                        </p:cTn>
                                        <p:tgtEl>
                                          <p:spTgt spid="1019"/>
                                        </p:tgtEl>
                                        <p:attrNameLst>
                                          <p:attrName>style.visibility</p:attrName>
                                        </p:attrNameLst>
                                      </p:cBhvr>
                                      <p:to>
                                        <p:strVal val="visible"/>
                                      </p:to>
                                    </p:set>
                                    <p:anim calcmode="lin" valueType="num">
                                      <p:cBhvr>
                                        <p:cTn id="17" dur="500" fill="hold"/>
                                        <p:tgtEl>
                                          <p:spTgt spid="1019"/>
                                        </p:tgtEl>
                                        <p:attrNameLst>
                                          <p:attrName>ppt_w</p:attrName>
                                        </p:attrNameLst>
                                      </p:cBhvr>
                                      <p:tavLst>
                                        <p:tav tm="0">
                                          <p:val>
                                            <p:fltVal val="0"/>
                                          </p:val>
                                        </p:tav>
                                        <p:tav tm="100000">
                                          <p:val>
                                            <p:strVal val="#ppt_w"/>
                                          </p:val>
                                        </p:tav>
                                      </p:tavLst>
                                    </p:anim>
                                    <p:anim calcmode="lin" valueType="num">
                                      <p:cBhvr>
                                        <p:cTn id="18" dur="500" fill="hold"/>
                                        <p:tgtEl>
                                          <p:spTgt spid="1019"/>
                                        </p:tgtEl>
                                        <p:attrNameLst>
                                          <p:attrName>ppt_h</p:attrName>
                                        </p:attrNameLst>
                                      </p:cBhvr>
                                      <p:tavLst>
                                        <p:tav tm="0">
                                          <p:val>
                                            <p:fltVal val="0"/>
                                          </p:val>
                                        </p:tav>
                                        <p:tav tm="100000">
                                          <p:val>
                                            <p:strVal val="#ppt_h"/>
                                          </p:val>
                                        </p:tav>
                                      </p:tavLst>
                                    </p:anim>
                                    <p:animEffect transition="in" filter="fade">
                                      <p:cBhvr>
                                        <p:cTn id="19" dur="500"/>
                                        <p:tgtEl>
                                          <p:spTgt spid="10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15"/>
                                        </p:tgtEl>
                                        <p:attrNameLst>
                                          <p:attrName>style.visibility</p:attrName>
                                        </p:attrNameLst>
                                      </p:cBhvr>
                                      <p:to>
                                        <p:strVal val="visible"/>
                                      </p:to>
                                    </p:set>
                                    <p:animEffect transition="in" filter="fade">
                                      <p:cBhvr>
                                        <p:cTn id="24" dur="500"/>
                                        <p:tgtEl>
                                          <p:spTgt spid="9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16">
                                            <p:txEl>
                                              <p:pRg st="0" end="0"/>
                                            </p:txEl>
                                          </p:spTgt>
                                        </p:tgtEl>
                                        <p:attrNameLst>
                                          <p:attrName>style.visibility</p:attrName>
                                        </p:attrNameLst>
                                      </p:cBhvr>
                                      <p:to>
                                        <p:strVal val="visible"/>
                                      </p:to>
                                    </p:set>
                                    <p:animEffect transition="in" filter="fade">
                                      <p:cBhvr>
                                        <p:cTn id="29" dur="500"/>
                                        <p:tgtEl>
                                          <p:spTgt spid="916">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fill="hold" display="0">
                  <p:stCondLst>
                    <p:cond delay="indefinite"/>
                  </p:stCondLst>
                </p:cTn>
                <p:tgtEl>
                  <p:spTgt spid="10"/>
                </p:tgtEl>
              </p:cMediaNode>
            </p:video>
            <p:video>
              <p:cMediaNode vol="80000">
                <p:cTn id="51" fill="hold" display="0">
                  <p:stCondLst>
                    <p:cond delay="indefinite"/>
                  </p:stCondLst>
                </p:cTn>
                <p:tgtEl>
                  <p:spTgt spid="11"/>
                </p:tgtEl>
              </p:cMediaNode>
            </p:video>
          </p:childTnLst>
        </p:cTn>
      </p:par>
    </p:tnLst>
    <p:bldLst>
      <p:bldP spid="917" grpId="0" animBg="1"/>
      <p:bldP spid="915" grpId="0"/>
      <p:bldP spid="91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799" name="Google Shape;799;p39"/>
          <p:cNvGrpSpPr/>
          <p:nvPr/>
        </p:nvGrpSpPr>
        <p:grpSpPr>
          <a:xfrm>
            <a:off x="7225750" y="4330900"/>
            <a:ext cx="907375" cy="756600"/>
            <a:chOff x="7225750" y="4330900"/>
            <a:chExt cx="907375" cy="756600"/>
          </a:xfrm>
        </p:grpSpPr>
        <p:sp>
          <p:nvSpPr>
            <p:cNvPr id="800" name="Google Shape;800;p39"/>
            <p:cNvSpPr/>
            <p:nvPr/>
          </p:nvSpPr>
          <p:spPr>
            <a:xfrm>
              <a:off x="7376525" y="43309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9"/>
            <p:cNvSpPr/>
            <p:nvPr/>
          </p:nvSpPr>
          <p:spPr>
            <a:xfrm>
              <a:off x="72257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5" name="Google Shape;805;p39"/>
          <p:cNvSpPr/>
          <p:nvPr/>
        </p:nvSpPr>
        <p:spPr>
          <a:xfrm>
            <a:off x="8338975" y="688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9"/>
          <p:cNvSpPr/>
          <p:nvPr/>
        </p:nvSpPr>
        <p:spPr>
          <a:xfrm>
            <a:off x="923550" y="43309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916;p41">
            <a:extLst>
              <a:ext uri="{FF2B5EF4-FFF2-40B4-BE49-F238E27FC236}">
                <a16:creationId xmlns:a16="http://schemas.microsoft.com/office/drawing/2014/main" id="{143A58A0-0157-5DE6-948E-B8C7B1E0FE12}"/>
              </a:ext>
            </a:extLst>
          </p:cNvPr>
          <p:cNvSpPr txBox="1">
            <a:spLocks noGrp="1"/>
          </p:cNvSpPr>
          <p:nvPr>
            <p:ph type="subTitle" idx="1"/>
          </p:nvPr>
        </p:nvSpPr>
        <p:spPr>
          <a:xfrm>
            <a:off x="639725" y="525663"/>
            <a:ext cx="7665011" cy="444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b="1" i="1" dirty="0">
                <a:solidFill>
                  <a:schemeClr val="bg1">
                    <a:lumMod val="10000"/>
                  </a:schemeClr>
                </a:solidFill>
                <a:effectLst/>
                <a:latin typeface="Times New Roman" panose="02020603050405020304" pitchFamily="18" charset="0"/>
                <a:cs typeface="Times New Roman" panose="02020603050405020304" pitchFamily="18" charset="0"/>
              </a:rPr>
              <a:t>The penetration of a fluid into a Hele – Shaw cell containing a more viscous liquid</a:t>
            </a:r>
            <a:endParaRPr b="1" i="1" dirty="0">
              <a:solidFill>
                <a:schemeClr val="bg1">
                  <a:lumMod val="10000"/>
                </a:schemeClr>
              </a:solidFill>
              <a:latin typeface="Times New Roman" panose="02020603050405020304" pitchFamily="18" charset="0"/>
              <a:cs typeface="Times New Roman" panose="02020603050405020304" pitchFamily="18" charset="0"/>
            </a:endParaRPr>
          </a:p>
        </p:txBody>
      </p:sp>
      <p:pic>
        <p:nvPicPr>
          <p:cNvPr id="2050" name="Picture 2" descr="Energies | Free Full-Text | Inertia Effects in the Dynamics of Viscous  Fingering of Miscible Fluids in Porous Media: Circular Hele-Shaw Cell  Configuration">
            <a:extLst>
              <a:ext uri="{FF2B5EF4-FFF2-40B4-BE49-F238E27FC236}">
                <a16:creationId xmlns:a16="http://schemas.microsoft.com/office/drawing/2014/main" id="{D8530109-59B6-3123-B8F8-B4F4849ED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615" y="1281479"/>
            <a:ext cx="2655594" cy="2384074"/>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916;p41">
            <a:extLst>
              <a:ext uri="{FF2B5EF4-FFF2-40B4-BE49-F238E27FC236}">
                <a16:creationId xmlns:a16="http://schemas.microsoft.com/office/drawing/2014/main" id="{48E1C0E9-592B-0EFA-0331-69C6FF67DA7F}"/>
              </a:ext>
            </a:extLst>
          </p:cNvPr>
          <p:cNvSpPr txBox="1">
            <a:spLocks/>
          </p:cNvSpPr>
          <p:nvPr/>
        </p:nvSpPr>
        <p:spPr>
          <a:xfrm>
            <a:off x="126369" y="1161030"/>
            <a:ext cx="5581704" cy="44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ibre Franklin"/>
              <a:buNone/>
              <a:defRPr sz="1600" b="0" i="0" u="none" strike="noStrike" cap="none">
                <a:solidFill>
                  <a:schemeClr val="dk1"/>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2pPr>
            <a:lvl3pPr marL="1371600" marR="0" lvl="2"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3pPr>
            <a:lvl4pPr marL="1828800" marR="0" lvl="3"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4pPr>
            <a:lvl5pPr marL="2286000" marR="0" lvl="4"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5pPr>
            <a:lvl6pPr marL="2743200" marR="0" lvl="5"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6pPr>
            <a:lvl7pPr marL="3200400" marR="0" lvl="6"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7pPr>
            <a:lvl8pPr marL="3657600" marR="0" lvl="7"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8pPr>
            <a:lvl9pPr marL="4114800" marR="0" lvl="8"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9pPr>
          </a:lstStyle>
          <a:p>
            <a:pPr algn="just"/>
            <a:r>
              <a:rPr lang="en-US" sz="1600" dirty="0">
                <a:solidFill>
                  <a:schemeClr val="bg1">
                    <a:lumMod val="10000"/>
                  </a:schemeClr>
                </a:solidFill>
                <a:latin typeface="Garamond" panose="02020404030301010803" pitchFamily="18" charset="0"/>
              </a:rPr>
              <a:t>	A Hele – Shaw cell consists of two sheets of glass placed a millimeter distance from each other. This cell is filled with the more viscous fluid. When the fluid is driven forwards by the pressure of the less viscous fluid, the interface between them is liable to be unstable </a:t>
            </a:r>
            <a:r>
              <a:rPr lang="en-US" dirty="0">
                <a:solidFill>
                  <a:schemeClr val="bg1">
                    <a:lumMod val="10000"/>
                  </a:schemeClr>
                </a:solidFill>
                <a:latin typeface="Garamond" panose="02020404030301010803" pitchFamily="18" charset="0"/>
              </a:rPr>
              <a:t>based on the injection speed.</a:t>
            </a:r>
            <a:r>
              <a:rPr lang="en-US" sz="1600" dirty="0">
                <a:solidFill>
                  <a:schemeClr val="bg1">
                    <a:lumMod val="10000"/>
                  </a:schemeClr>
                </a:solidFill>
                <a:latin typeface="Garamond" panose="02020404030301010803" pitchFamily="18" charset="0"/>
              </a:rPr>
              <a:t> at low injection speed, fluid I regularly pushes the </a:t>
            </a:r>
            <a:r>
              <a:rPr lang="en-US" dirty="0">
                <a:solidFill>
                  <a:schemeClr val="bg1">
                    <a:lumMod val="10000"/>
                  </a:schemeClr>
                </a:solidFill>
                <a:latin typeface="Garamond" panose="02020404030301010803" pitchFamily="18" charset="0"/>
              </a:rPr>
              <a:t>fluid II</a:t>
            </a:r>
            <a:r>
              <a:rPr lang="en-US" sz="1600" dirty="0">
                <a:solidFill>
                  <a:schemeClr val="bg1">
                    <a:lumMod val="10000"/>
                  </a:schemeClr>
                </a:solidFill>
                <a:latin typeface="Garamond" panose="02020404030301010803" pitchFamily="18" charset="0"/>
              </a:rPr>
              <a:t>; At higher speeds, the interface is unstable and is structured into petals or fingers. This is called th</a:t>
            </a:r>
            <a:r>
              <a:rPr lang="en-US" dirty="0">
                <a:solidFill>
                  <a:schemeClr val="bg1">
                    <a:lumMod val="10000"/>
                  </a:schemeClr>
                </a:solidFill>
                <a:latin typeface="Garamond" panose="02020404030301010803" pitchFamily="18" charset="0"/>
              </a:rPr>
              <a:t>e </a:t>
            </a:r>
            <a:r>
              <a:rPr lang="en-US" sz="1800" b="1" dirty="0" err="1">
                <a:solidFill>
                  <a:schemeClr val="bg1">
                    <a:lumMod val="10000"/>
                  </a:schemeClr>
                </a:solidFill>
                <a:latin typeface="Garamond" panose="02020404030301010803" pitchFamily="18" charset="0"/>
              </a:rPr>
              <a:t>Saffman</a:t>
            </a:r>
            <a:r>
              <a:rPr lang="en-US" sz="1800" b="1" dirty="0">
                <a:solidFill>
                  <a:schemeClr val="bg1">
                    <a:lumMod val="10000"/>
                  </a:schemeClr>
                </a:solidFill>
                <a:latin typeface="Garamond" panose="02020404030301010803" pitchFamily="18" charset="0"/>
              </a:rPr>
              <a:t>-Taylor instability</a:t>
            </a:r>
            <a:r>
              <a:rPr lang="en-US" dirty="0">
                <a:solidFill>
                  <a:schemeClr val="bg1">
                    <a:lumMod val="10000"/>
                  </a:schemeClr>
                </a:solidFill>
                <a:latin typeface="Garamond" panose="02020404030301010803" pitchFamily="18" charset="0"/>
              </a:rPr>
              <a:t>.</a:t>
            </a:r>
            <a:endParaRPr lang="en-US" sz="1600" dirty="0">
              <a:solidFill>
                <a:schemeClr val="bg1">
                  <a:lumMod val="10000"/>
                </a:schemeClr>
              </a:solidFill>
              <a:latin typeface="Garamond" panose="02020404030301010803"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grpSp>
        <p:nvGrpSpPr>
          <p:cNvPr id="799" name="Google Shape;799;p39"/>
          <p:cNvGrpSpPr/>
          <p:nvPr/>
        </p:nvGrpSpPr>
        <p:grpSpPr>
          <a:xfrm>
            <a:off x="7225750" y="4330900"/>
            <a:ext cx="907375" cy="756600"/>
            <a:chOff x="7225750" y="4330900"/>
            <a:chExt cx="907375" cy="756600"/>
          </a:xfrm>
        </p:grpSpPr>
        <p:sp>
          <p:nvSpPr>
            <p:cNvPr id="800" name="Google Shape;800;p39"/>
            <p:cNvSpPr/>
            <p:nvPr/>
          </p:nvSpPr>
          <p:spPr>
            <a:xfrm>
              <a:off x="7376525" y="4330900"/>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1" name="Google Shape;801;p39"/>
            <p:cNvSpPr/>
            <p:nvPr/>
          </p:nvSpPr>
          <p:spPr>
            <a:xfrm>
              <a:off x="7225750" y="43309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805" name="Google Shape;805;p39"/>
          <p:cNvSpPr/>
          <p:nvPr/>
        </p:nvSpPr>
        <p:spPr>
          <a:xfrm>
            <a:off x="8338975" y="6885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6" name="Google Shape;806;p39"/>
          <p:cNvSpPr/>
          <p:nvPr/>
        </p:nvSpPr>
        <p:spPr>
          <a:xfrm>
            <a:off x="923550" y="433090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mc:AlternateContent xmlns:mc="http://schemas.openxmlformats.org/markup-compatibility/2006" xmlns:a14="http://schemas.microsoft.com/office/drawing/2010/main">
        <mc:Choice Requires="a14">
          <p:sp>
            <p:nvSpPr>
              <p:cNvPr id="3" name="Subtitle 2">
                <a:extLst>
                  <a:ext uri="{FF2B5EF4-FFF2-40B4-BE49-F238E27FC236}">
                    <a16:creationId xmlns:a16="http://schemas.microsoft.com/office/drawing/2014/main" id="{6F7098E7-E0A4-153C-DF56-D65A4CD8A8ED}"/>
                  </a:ext>
                </a:extLst>
              </p:cNvPr>
              <p:cNvSpPr>
                <a:spLocks noGrp="1"/>
              </p:cNvSpPr>
              <p:nvPr>
                <p:ph type="subTitle" idx="1"/>
              </p:nvPr>
            </p:nvSpPr>
            <p:spPr>
              <a:xfrm>
                <a:off x="0" y="2677804"/>
                <a:ext cx="9144000" cy="1100841"/>
              </a:xfrm>
              <a:ln>
                <a:solidFill>
                  <a:schemeClr val="tx1">
                    <a:lumMod val="20000"/>
                    <a:lumOff val="80000"/>
                  </a:schemeClr>
                </a:solidFill>
              </a:ln>
            </p:spPr>
            <p:txBody>
              <a:bodyPr/>
              <a:lstStyle/>
              <a:p>
                <a:pPr algn="just"/>
                <a:r>
                  <a:rPr lang="en-US" dirty="0">
                    <a:solidFill>
                      <a:schemeClr val="bg1">
                        <a:lumMod val="10000"/>
                      </a:schemeClr>
                    </a:solidFill>
                    <a:latin typeface="Garamond" panose="02020404030301010803" pitchFamily="18" charset="0"/>
                  </a:rPr>
                  <a:t>	λ is a function of </a:t>
                </a:r>
                <a14:m>
                  <m:oMath xmlns:m="http://schemas.openxmlformats.org/officeDocument/2006/math">
                    <m:f>
                      <m:fPr>
                        <m:ctrlPr>
                          <a:rPr lang="en-US" b="0" i="1" smtClean="0">
                            <a:solidFill>
                              <a:schemeClr val="bg1">
                                <a:lumMod val="10000"/>
                              </a:schemeClr>
                            </a:solidFill>
                            <a:latin typeface="Cambria Math" panose="02040503050406030204" pitchFamily="18" charset="0"/>
                            <a:ea typeface="Cambria Math" panose="02040503050406030204" pitchFamily="18" charset="0"/>
                          </a:rPr>
                        </m:ctrlPr>
                      </m:fPr>
                      <m:num>
                        <m:r>
                          <a:rPr lang="en-US" i="1" smtClean="0">
                            <a:solidFill>
                              <a:schemeClr val="bg1">
                                <a:lumMod val="10000"/>
                              </a:schemeClr>
                            </a:solidFill>
                            <a:latin typeface="Cambria Math" panose="02040503050406030204" pitchFamily="18" charset="0"/>
                            <a:ea typeface="Cambria Math" panose="02040503050406030204" pitchFamily="18" charset="0"/>
                          </a:rPr>
                          <m:t>𝜇</m:t>
                        </m:r>
                        <m:r>
                          <a:rPr lang="en-US" b="0" i="1" smtClean="0">
                            <a:solidFill>
                              <a:schemeClr val="bg1">
                                <a:lumMod val="10000"/>
                              </a:schemeClr>
                            </a:solidFill>
                            <a:latin typeface="Cambria Math" panose="02040503050406030204" pitchFamily="18" charset="0"/>
                            <a:ea typeface="Cambria Math" panose="02040503050406030204" pitchFamily="18" charset="0"/>
                          </a:rPr>
                          <m:t>𝑈</m:t>
                        </m:r>
                      </m:num>
                      <m:den>
                        <m:r>
                          <a:rPr lang="en-US" b="0" i="1" smtClean="0">
                            <a:solidFill>
                              <a:schemeClr val="bg1">
                                <a:lumMod val="10000"/>
                              </a:schemeClr>
                            </a:solidFill>
                            <a:latin typeface="Cambria Math" panose="02040503050406030204" pitchFamily="18" charset="0"/>
                            <a:ea typeface="Cambria Math" panose="02040503050406030204" pitchFamily="18" charset="0"/>
                          </a:rPr>
                          <m:t>𝑇</m:t>
                        </m:r>
                      </m:den>
                    </m:f>
                  </m:oMath>
                </a14:m>
                <a:endParaRPr lang="en-US" b="0" dirty="0">
                  <a:solidFill>
                    <a:schemeClr val="bg1">
                      <a:lumMod val="10000"/>
                    </a:schemeClr>
                  </a:solidFill>
                  <a:latin typeface="Garamond" panose="02020404030301010803" pitchFamily="18" charset="0"/>
                  <a:ea typeface="Cambria Math" panose="02040503050406030204" pitchFamily="18" charset="0"/>
                </a:endParaRPr>
              </a:p>
              <a:p>
                <a:pPr algn="just"/>
                <a:r>
                  <a:rPr lang="en-US" dirty="0">
                    <a:solidFill>
                      <a:schemeClr val="bg1">
                        <a:lumMod val="10000"/>
                      </a:schemeClr>
                    </a:solidFill>
                    <a:latin typeface="Garamond" panose="02020404030301010803" pitchFamily="18" charset="0"/>
                  </a:rPr>
                  <a:t>	When  </a:t>
                </a:r>
                <a14:m>
                  <m:oMath xmlns:m="http://schemas.openxmlformats.org/officeDocument/2006/math">
                    <m:r>
                      <a:rPr lang="en-US" i="1" smtClean="0">
                        <a:solidFill>
                          <a:schemeClr val="bg1">
                            <a:lumMod val="10000"/>
                          </a:schemeClr>
                        </a:solidFill>
                        <a:latin typeface="Cambria Math" panose="02040503050406030204" pitchFamily="18" charset="0"/>
                        <a:ea typeface="Cambria Math" panose="02040503050406030204" pitchFamily="18" charset="0"/>
                      </a:rPr>
                      <m:t>𝜇</m:t>
                    </m:r>
                  </m:oMath>
                </a14:m>
                <a:r>
                  <a:rPr lang="en-US" dirty="0">
                    <a:solidFill>
                      <a:schemeClr val="bg1">
                        <a:lumMod val="10000"/>
                      </a:schemeClr>
                    </a:solidFill>
                    <a:latin typeface="Garamond" panose="02020404030301010803" pitchFamily="18" charset="0"/>
                  </a:rPr>
                  <a:t> is the viscosity, U is the speed of advancement and T is the interfacial tension.</a:t>
                </a:r>
              </a:p>
              <a:p>
                <a:pPr algn="just"/>
                <a:r>
                  <a:rPr lang="en-US" dirty="0">
                    <a:solidFill>
                      <a:schemeClr val="bg1">
                        <a:lumMod val="10000"/>
                      </a:schemeClr>
                    </a:solidFill>
                    <a:latin typeface="Garamond" panose="02020404030301010803" pitchFamily="18" charset="0"/>
                  </a:rPr>
                  <a:t>       The reason for which is, this assumption is derived from the darcy law : </a:t>
                </a:r>
              </a:p>
              <a:p>
                <a:pPr algn="just"/>
                <a:endParaRPr lang="en-US" dirty="0">
                  <a:solidFill>
                    <a:schemeClr val="bg1">
                      <a:lumMod val="10000"/>
                    </a:schemeClr>
                  </a:solidFill>
                  <a:latin typeface="Garamond" panose="02020404030301010803" pitchFamily="18" charset="0"/>
                </a:endParaRPr>
              </a:p>
            </p:txBody>
          </p:sp>
        </mc:Choice>
        <mc:Fallback xmlns="">
          <p:sp>
            <p:nvSpPr>
              <p:cNvPr id="3" name="Subtitle 2">
                <a:extLst>
                  <a:ext uri="{FF2B5EF4-FFF2-40B4-BE49-F238E27FC236}">
                    <a16:creationId xmlns:a16="http://schemas.microsoft.com/office/drawing/2014/main" id="{6F7098E7-E0A4-153C-DF56-D65A4CD8A8ED}"/>
                  </a:ext>
                </a:extLst>
              </p:cNvPr>
              <p:cNvSpPr>
                <a:spLocks noGrp="1" noRot="1" noChangeAspect="1" noMove="1" noResize="1" noEditPoints="1" noAdjustHandles="1" noChangeArrowheads="1" noChangeShapeType="1" noTextEdit="1"/>
              </p:cNvSpPr>
              <p:nvPr>
                <p:ph type="subTitle" idx="1"/>
              </p:nvPr>
            </p:nvSpPr>
            <p:spPr>
              <a:xfrm>
                <a:off x="0" y="2677804"/>
                <a:ext cx="9144000" cy="1100841"/>
              </a:xfrm>
              <a:blipFill>
                <a:blip r:embed="rId3"/>
                <a:stretch>
                  <a:fillRect b="-5464"/>
                </a:stretch>
              </a:blipFill>
              <a:ln>
                <a:solidFill>
                  <a:schemeClr val="tx1">
                    <a:lumMod val="20000"/>
                    <a:lumOff val="80000"/>
                  </a:schemeClr>
                </a:solidFill>
              </a:ln>
            </p:spPr>
            <p:txBody>
              <a:bodyPr/>
              <a:lstStyle/>
              <a:p>
                <a:r>
                  <a:rPr lang="en-US">
                    <a:noFill/>
                  </a:rPr>
                  <a:t> </a:t>
                </a:r>
              </a:p>
            </p:txBody>
          </p:sp>
        </mc:Fallback>
      </mc:AlternateContent>
      <p:sp>
        <p:nvSpPr>
          <p:cNvPr id="2" name="Google Shape;916;p41">
            <a:extLst>
              <a:ext uri="{FF2B5EF4-FFF2-40B4-BE49-F238E27FC236}">
                <a16:creationId xmlns:a16="http://schemas.microsoft.com/office/drawing/2014/main" id="{66C65884-5863-1D16-AD89-E699D49A0D13}"/>
              </a:ext>
            </a:extLst>
          </p:cNvPr>
          <p:cNvSpPr txBox="1">
            <a:spLocks/>
          </p:cNvSpPr>
          <p:nvPr/>
        </p:nvSpPr>
        <p:spPr>
          <a:xfrm>
            <a:off x="477350" y="548725"/>
            <a:ext cx="7655775" cy="444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ibre Franklin"/>
              <a:buNone/>
              <a:defRPr sz="1600" b="0" i="0" u="none" strike="noStrike" cap="none">
                <a:solidFill>
                  <a:schemeClr val="dk1"/>
                </a:solidFill>
                <a:latin typeface="Libre Franklin"/>
                <a:ea typeface="Libre Franklin"/>
                <a:cs typeface="Libre Franklin"/>
                <a:sym typeface="Libre Franklin"/>
              </a:defRPr>
            </a:lvl1pPr>
            <a:lvl2pPr marL="914400" marR="0" lvl="1"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2pPr>
            <a:lvl3pPr marL="1371600" marR="0" lvl="2"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3pPr>
            <a:lvl4pPr marL="1828800" marR="0" lvl="3"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4pPr>
            <a:lvl5pPr marL="2286000" marR="0" lvl="4"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5pPr>
            <a:lvl6pPr marL="2743200" marR="0" lvl="5"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6pPr>
            <a:lvl7pPr marL="3200400" marR="0" lvl="6"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7pPr>
            <a:lvl8pPr marL="3657600" marR="0" lvl="7"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8pPr>
            <a:lvl9pPr marL="4114800" marR="0" lvl="8" indent="-317500" algn="ctr" rtl="0">
              <a:lnSpc>
                <a:spcPct val="115000"/>
              </a:lnSpc>
              <a:spcBef>
                <a:spcPts val="0"/>
              </a:spcBef>
              <a:spcAft>
                <a:spcPts val="0"/>
              </a:spcAft>
              <a:buClr>
                <a:schemeClr val="dk1"/>
              </a:buClr>
              <a:buSzPts val="1400"/>
              <a:buFont typeface="Libre Franklin"/>
              <a:buNone/>
              <a:defRPr sz="1400" b="0" i="0" u="none" strike="noStrike" cap="none">
                <a:solidFill>
                  <a:schemeClr val="dk1"/>
                </a:solidFill>
                <a:latin typeface="Libre Franklin"/>
                <a:ea typeface="Libre Franklin"/>
                <a:cs typeface="Libre Franklin"/>
                <a:sym typeface="Libre Franklin"/>
              </a:defRPr>
            </a:lvl9pPr>
          </a:lstStyle>
          <a:p>
            <a:pPr marL="0" indent="0" algn="just"/>
            <a:r>
              <a:rPr lang="en-US" dirty="0">
                <a:solidFill>
                  <a:schemeClr val="bg1">
                    <a:lumMod val="10000"/>
                  </a:schemeClr>
                </a:solidFill>
                <a:latin typeface="Times New Roman" panose="02020603050405020304" pitchFamily="18" charset="0"/>
                <a:cs typeface="Times New Roman" panose="02020603050405020304" pitchFamily="18" charset="0"/>
              </a:rPr>
              <a:t>To examine these patterns, we will model a wave function to represent each finger as a peak. By determining the wavelength, we can predict the expected number of fingers in the pattern.</a:t>
            </a:r>
          </a:p>
          <a:p>
            <a:pPr marL="0" lvl="0" indent="0" algn="just"/>
            <a:r>
              <a:rPr lang="en-US" dirty="0">
                <a:solidFill>
                  <a:schemeClr val="bg1">
                    <a:lumMod val="10000"/>
                  </a:schemeClr>
                </a:solidFill>
                <a:latin typeface="Times New Roman" panose="02020603050405020304" pitchFamily="18" charset="0"/>
                <a:cs typeface="Times New Roman" panose="02020603050405020304" pitchFamily="18" charset="0"/>
              </a:rPr>
              <a:t>Flow is possible in which equally spaced fingers advance steadily. The focal point of this experiment is the lambda value, which is described as :</a:t>
            </a:r>
          </a:p>
          <a:p>
            <a:pPr marL="0" lvl="0" indent="0" algn="just"/>
            <a:endParaRPr lang="en-US" dirty="0">
              <a:solidFill>
                <a:schemeClr val="bg1">
                  <a:lumMod val="10000"/>
                </a:schemeClr>
              </a:solidFill>
              <a:latin typeface="Times New Roman" panose="02020603050405020304" pitchFamily="18" charset="0"/>
              <a:cs typeface="Times New Roman" panose="02020603050405020304" pitchFamily="18" charset="0"/>
            </a:endParaRPr>
          </a:p>
          <a:p>
            <a:pPr marL="0" lvl="0" indent="0" algn="just"/>
            <a:r>
              <a:rPr lang="en-US" dirty="0">
                <a:solidFill>
                  <a:schemeClr val="bg1">
                    <a:lumMod val="10000"/>
                  </a:schemeClr>
                </a:solidFill>
                <a:latin typeface="Garamond" panose="02020404030301010803" pitchFamily="18" charset="0"/>
              </a:rPr>
              <a:t>The ratio λ=(width of fingers)/(spacing of fingers)</a:t>
            </a:r>
            <a:endParaRPr lang="en-US" dirty="0">
              <a:solidFill>
                <a:schemeClr val="bg1">
                  <a:lumMod val="10000"/>
                </a:schemeClr>
              </a:solidFill>
              <a:latin typeface="Times New Roman" panose="02020603050405020304" pitchFamily="18" charset="0"/>
              <a:cs typeface="Times New Roman" panose="02020603050405020304" pitchFamily="18" charset="0"/>
            </a:endParaRPr>
          </a:p>
          <a:p>
            <a:pPr marL="0" indent="0" algn="just"/>
            <a:endParaRPr lang="en-US" dirty="0">
              <a:solidFill>
                <a:schemeClr val="bg1">
                  <a:lumMod val="1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C64BCC5-C96F-2D6B-7B11-F8FDC41A2E0A}"/>
              </a:ext>
            </a:extLst>
          </p:cNvPr>
          <p:cNvPicPr>
            <a:picLocks noChangeAspect="1"/>
          </p:cNvPicPr>
          <p:nvPr/>
        </p:nvPicPr>
        <p:blipFill rotWithShape="1">
          <a:blip r:embed="rId4"/>
          <a:srcRect l="30655" t="37741" r="36148" b="52062"/>
          <a:stretch/>
        </p:blipFill>
        <p:spPr>
          <a:xfrm>
            <a:off x="2855627" y="3951335"/>
            <a:ext cx="3035508" cy="524470"/>
          </a:xfrm>
          <a:prstGeom prst="rect">
            <a:avLst/>
          </a:prstGeom>
        </p:spPr>
      </p:pic>
    </p:spTree>
    <p:extLst>
      <p:ext uri="{BB962C8B-B14F-4D97-AF65-F5344CB8AC3E}">
        <p14:creationId xmlns:p14="http://schemas.microsoft.com/office/powerpoint/2010/main" val="421336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4">
          <a:extLst>
            <a:ext uri="{FF2B5EF4-FFF2-40B4-BE49-F238E27FC236}">
              <a16:creationId xmlns:a16="http://schemas.microsoft.com/office/drawing/2014/main" id="{C08B6694-1D9D-92D9-7F3D-9C691A0E491A}"/>
            </a:ext>
          </a:extLst>
        </p:cNvPr>
        <p:cNvGrpSpPr/>
        <p:nvPr/>
      </p:nvGrpSpPr>
      <p:grpSpPr>
        <a:xfrm>
          <a:off x="0" y="0"/>
          <a:ext cx="0" cy="0"/>
          <a:chOff x="0" y="0"/>
          <a:chExt cx="0" cy="0"/>
        </a:xfrm>
      </p:grpSpPr>
      <p:sp>
        <p:nvSpPr>
          <p:cNvPr id="916" name="Google Shape;916;p41">
            <a:extLst>
              <a:ext uri="{FF2B5EF4-FFF2-40B4-BE49-F238E27FC236}">
                <a16:creationId xmlns:a16="http://schemas.microsoft.com/office/drawing/2014/main" id="{45548F23-2295-995D-2715-4A7F446C9766}"/>
              </a:ext>
            </a:extLst>
          </p:cNvPr>
          <p:cNvSpPr txBox="1">
            <a:spLocks noGrp="1"/>
          </p:cNvSpPr>
          <p:nvPr>
            <p:ph type="subTitle" idx="1"/>
          </p:nvPr>
        </p:nvSpPr>
        <p:spPr>
          <a:xfrm>
            <a:off x="477349" y="976238"/>
            <a:ext cx="4526390" cy="444600"/>
          </a:xfrm>
          <a:prstGeom prst="rect">
            <a:avLst/>
          </a:prstGeom>
        </p:spPr>
        <p:txBody>
          <a:bodyPr spcFirstLastPara="1" wrap="square" lIns="91425" tIns="91425" rIns="91425" bIns="91425" anchor="t" anchorCtr="0">
            <a:noAutofit/>
          </a:bodyPr>
          <a:lstStyle/>
          <a:p>
            <a:pPr marL="0" lvl="0" indent="0" algn="just"/>
            <a:endParaRPr lang="en-US" dirty="0">
              <a:solidFill>
                <a:schemeClr val="bg1">
                  <a:lumMod val="10000"/>
                </a:schemeClr>
              </a:solidFill>
              <a:latin typeface="Times New Roman" panose="02020603050405020304" pitchFamily="18" charset="0"/>
              <a:cs typeface="Times New Roman" panose="02020603050405020304" pitchFamily="18" charset="0"/>
            </a:endParaRPr>
          </a:p>
          <a:p>
            <a:pPr marL="0" lvl="0" indent="0" algn="just"/>
            <a:r>
              <a:rPr lang="en-US" dirty="0">
                <a:solidFill>
                  <a:schemeClr val="bg1">
                    <a:lumMod val="10000"/>
                  </a:schemeClr>
                </a:solidFill>
                <a:latin typeface="Times New Roman" panose="02020603050405020304" pitchFamily="18" charset="0"/>
                <a:cs typeface="Times New Roman" panose="02020603050405020304" pitchFamily="18" charset="0"/>
              </a:rPr>
              <a:t>Hence, the primary fluid characteristics impacting the pattern formation are the fluid velocity, the type of fluid being utilized, and the gap distance between the cell plates.</a:t>
            </a:r>
            <a:endParaRPr dirty="0">
              <a:solidFill>
                <a:schemeClr val="bg1">
                  <a:lumMod val="10000"/>
                </a:schemeClr>
              </a:solidFill>
              <a:latin typeface="Times New Roman" panose="02020603050405020304" pitchFamily="18" charset="0"/>
              <a:cs typeface="Times New Roman" panose="02020603050405020304" pitchFamily="18" charset="0"/>
            </a:endParaRPr>
          </a:p>
        </p:txBody>
      </p:sp>
      <p:grpSp>
        <p:nvGrpSpPr>
          <p:cNvPr id="1016" name="Google Shape;1016;p41">
            <a:extLst>
              <a:ext uri="{FF2B5EF4-FFF2-40B4-BE49-F238E27FC236}">
                <a16:creationId xmlns:a16="http://schemas.microsoft.com/office/drawing/2014/main" id="{A23825F4-45E9-FE1C-BED5-79A49B852F99}"/>
              </a:ext>
            </a:extLst>
          </p:cNvPr>
          <p:cNvGrpSpPr/>
          <p:nvPr/>
        </p:nvGrpSpPr>
        <p:grpSpPr>
          <a:xfrm>
            <a:off x="616750" y="91225"/>
            <a:ext cx="869900" cy="855675"/>
            <a:chOff x="616750" y="91225"/>
            <a:chExt cx="869900" cy="855675"/>
          </a:xfrm>
        </p:grpSpPr>
        <p:sp>
          <p:nvSpPr>
            <p:cNvPr id="1017" name="Google Shape;1017;p41">
              <a:extLst>
                <a:ext uri="{FF2B5EF4-FFF2-40B4-BE49-F238E27FC236}">
                  <a16:creationId xmlns:a16="http://schemas.microsoft.com/office/drawing/2014/main" id="{23E0C19B-4C4D-80FA-00F9-846CE7AD76CF}"/>
                </a:ext>
              </a:extLst>
            </p:cNvPr>
            <p:cNvSpPr/>
            <p:nvPr/>
          </p:nvSpPr>
          <p:spPr>
            <a:xfrm>
              <a:off x="616750" y="91225"/>
              <a:ext cx="756600" cy="756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8" name="Google Shape;1018;p41">
              <a:extLst>
                <a:ext uri="{FF2B5EF4-FFF2-40B4-BE49-F238E27FC236}">
                  <a16:creationId xmlns:a16="http://schemas.microsoft.com/office/drawing/2014/main" id="{F7029BC5-6ACD-A3FE-1236-BEC4B5091163}"/>
                </a:ext>
              </a:extLst>
            </p:cNvPr>
            <p:cNvSpPr/>
            <p:nvPr/>
          </p:nvSpPr>
          <p:spPr>
            <a:xfrm>
              <a:off x="1155450" y="615700"/>
              <a:ext cx="331200" cy="3312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019" name="Google Shape;1019;p41">
            <a:extLst>
              <a:ext uri="{FF2B5EF4-FFF2-40B4-BE49-F238E27FC236}">
                <a16:creationId xmlns:a16="http://schemas.microsoft.com/office/drawing/2014/main" id="{A188CA3E-B090-54D0-3EF9-6A9A99637D92}"/>
              </a:ext>
            </a:extLst>
          </p:cNvPr>
          <p:cNvGrpSpPr/>
          <p:nvPr/>
        </p:nvGrpSpPr>
        <p:grpSpPr>
          <a:xfrm>
            <a:off x="7880475" y="867338"/>
            <a:ext cx="957600" cy="1086575"/>
            <a:chOff x="7880475" y="867338"/>
            <a:chExt cx="957600" cy="1086575"/>
          </a:xfrm>
        </p:grpSpPr>
        <p:sp>
          <p:nvSpPr>
            <p:cNvPr id="1020" name="Google Shape;1020;p41">
              <a:extLst>
                <a:ext uri="{FF2B5EF4-FFF2-40B4-BE49-F238E27FC236}">
                  <a16:creationId xmlns:a16="http://schemas.microsoft.com/office/drawing/2014/main" id="{429AB430-EAE0-F14A-3C88-90E3472E3F36}"/>
                </a:ext>
              </a:extLst>
            </p:cNvPr>
            <p:cNvSpPr/>
            <p:nvPr/>
          </p:nvSpPr>
          <p:spPr>
            <a:xfrm>
              <a:off x="7880475" y="996313"/>
              <a:ext cx="957600" cy="957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1" name="Google Shape;1021;p41">
              <a:extLst>
                <a:ext uri="{FF2B5EF4-FFF2-40B4-BE49-F238E27FC236}">
                  <a16:creationId xmlns:a16="http://schemas.microsoft.com/office/drawing/2014/main" id="{8C0B1A04-AB09-02C9-853C-27549A407B00}"/>
                </a:ext>
              </a:extLst>
            </p:cNvPr>
            <p:cNvSpPr/>
            <p:nvPr/>
          </p:nvSpPr>
          <p:spPr>
            <a:xfrm>
              <a:off x="7974900" y="867338"/>
              <a:ext cx="331200" cy="33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022" name="Google Shape;1022;p41">
            <a:extLst>
              <a:ext uri="{FF2B5EF4-FFF2-40B4-BE49-F238E27FC236}">
                <a16:creationId xmlns:a16="http://schemas.microsoft.com/office/drawing/2014/main" id="{E6681F23-208A-62C4-1FE8-299410025A59}"/>
              </a:ext>
            </a:extLst>
          </p:cNvPr>
          <p:cNvSpPr/>
          <p:nvPr/>
        </p:nvSpPr>
        <p:spPr>
          <a:xfrm>
            <a:off x="3893225" y="4254025"/>
            <a:ext cx="165300" cy="1650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3" name="Google Shape;1023;p41">
            <a:extLst>
              <a:ext uri="{FF2B5EF4-FFF2-40B4-BE49-F238E27FC236}">
                <a16:creationId xmlns:a16="http://schemas.microsoft.com/office/drawing/2014/main" id="{EB950731-C417-0283-0836-FC9E9BE50E2F}"/>
              </a:ext>
            </a:extLst>
          </p:cNvPr>
          <p:cNvSpPr/>
          <p:nvPr/>
        </p:nvSpPr>
        <p:spPr>
          <a:xfrm>
            <a:off x="5349350" y="672750"/>
            <a:ext cx="165300" cy="165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19570598-1ABA-CB98-628E-9E0CE3B7C2AE}"/>
              </a:ext>
            </a:extLst>
          </p:cNvPr>
          <p:cNvPicPr>
            <a:picLocks noChangeAspect="1"/>
          </p:cNvPicPr>
          <p:nvPr/>
        </p:nvPicPr>
        <p:blipFill rotWithShape="1">
          <a:blip r:embed="rId3"/>
          <a:srcRect l="26606" t="23041" r="35082" b="9945"/>
          <a:stretch/>
        </p:blipFill>
        <p:spPr>
          <a:xfrm>
            <a:off x="5003739" y="755250"/>
            <a:ext cx="3494645" cy="3438412"/>
          </a:xfrm>
          <a:prstGeom prst="rect">
            <a:avLst/>
          </a:prstGeom>
        </p:spPr>
      </p:pic>
      <p:sp>
        <p:nvSpPr>
          <p:cNvPr id="7" name="TextBox 6">
            <a:extLst>
              <a:ext uri="{FF2B5EF4-FFF2-40B4-BE49-F238E27FC236}">
                <a16:creationId xmlns:a16="http://schemas.microsoft.com/office/drawing/2014/main" id="{0CF78E61-1D12-6C66-73C5-F1DE955ADB5A}"/>
              </a:ext>
            </a:extLst>
          </p:cNvPr>
          <p:cNvSpPr txBox="1"/>
          <p:nvPr/>
        </p:nvSpPr>
        <p:spPr>
          <a:xfrm>
            <a:off x="5136390" y="4265539"/>
            <a:ext cx="3229341" cy="523220"/>
          </a:xfrm>
          <a:prstGeom prst="rect">
            <a:avLst/>
          </a:prstGeom>
          <a:noFill/>
        </p:spPr>
        <p:txBody>
          <a:bodyPr wrap="square" rtlCol="0">
            <a:spAutoFit/>
          </a:bodyPr>
          <a:lstStyle/>
          <a:p>
            <a:pPr algn="just"/>
            <a:r>
              <a:rPr lang="en-US" dirty="0">
                <a:latin typeface="Garamond" panose="02020404030301010803" pitchFamily="18" charset="0"/>
              </a:rPr>
              <a:t>a and c : U = 5 mm/s</a:t>
            </a:r>
          </a:p>
          <a:p>
            <a:pPr algn="just"/>
            <a:r>
              <a:rPr lang="en-US" dirty="0">
                <a:latin typeface="Garamond" panose="02020404030301010803" pitchFamily="18" charset="0"/>
              </a:rPr>
              <a:t>b and d : U = 10 mm/s</a:t>
            </a:r>
          </a:p>
        </p:txBody>
      </p:sp>
    </p:spTree>
    <p:extLst>
      <p:ext uri="{BB962C8B-B14F-4D97-AF65-F5344CB8AC3E}">
        <p14:creationId xmlns:p14="http://schemas.microsoft.com/office/powerpoint/2010/main" val="427654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_2023-12-25_16-39-34">
            <a:hlinkClick r:id="" action="ppaction://media"/>
            <a:extLst>
              <a:ext uri="{FF2B5EF4-FFF2-40B4-BE49-F238E27FC236}">
                <a16:creationId xmlns:a16="http://schemas.microsoft.com/office/drawing/2014/main" id="{AE7A9FE2-A41C-CE8E-2E45-EE87CD4FEBD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79600" y="1098550"/>
            <a:ext cx="5384800" cy="2946400"/>
          </a:xfrm>
          <a:prstGeom prst="rect">
            <a:avLst/>
          </a:prstGeom>
        </p:spPr>
      </p:pic>
    </p:spTree>
    <p:extLst>
      <p:ext uri="{BB962C8B-B14F-4D97-AF65-F5344CB8AC3E}">
        <p14:creationId xmlns:p14="http://schemas.microsoft.com/office/powerpoint/2010/main" val="1146850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A7DFDED-F10B-2FE8-08D7-3940E78BCA61}"/>
              </a:ext>
            </a:extLst>
          </p:cNvPr>
          <p:cNvPicPr>
            <a:picLocks noChangeAspect="1"/>
          </p:cNvPicPr>
          <p:nvPr/>
        </p:nvPicPr>
        <p:blipFill rotWithShape="1">
          <a:blip r:embed="rId4"/>
          <a:srcRect t="11657" b="25246"/>
          <a:stretch/>
        </p:blipFill>
        <p:spPr>
          <a:xfrm>
            <a:off x="742531" y="644076"/>
            <a:ext cx="2510334" cy="3883976"/>
          </a:xfrm>
          <a:prstGeom prst="rect">
            <a:avLst/>
          </a:prstGeom>
        </p:spPr>
      </p:pic>
      <p:pic>
        <p:nvPicPr>
          <p:cNvPr id="7" name="video_2023-12-25_16-30-56">
            <a:hlinkClick r:id="" action="ppaction://media"/>
            <a:extLst>
              <a:ext uri="{FF2B5EF4-FFF2-40B4-BE49-F238E27FC236}">
                <a16:creationId xmlns:a16="http://schemas.microsoft.com/office/drawing/2014/main" id="{88656AC5-341D-5309-AC9B-21FF9BC6CC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76859" y="638194"/>
            <a:ext cx="2510334" cy="3889858"/>
          </a:xfrm>
          <a:prstGeom prst="rect">
            <a:avLst/>
          </a:prstGeom>
        </p:spPr>
      </p:pic>
    </p:spTree>
    <p:extLst>
      <p:ext uri="{BB962C8B-B14F-4D97-AF65-F5344CB8AC3E}">
        <p14:creationId xmlns:p14="http://schemas.microsoft.com/office/powerpoint/2010/main" val="108119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89F4-BAAD-6BC4-DCE1-3D92D8EFDA57}"/>
              </a:ext>
            </a:extLst>
          </p:cNvPr>
          <p:cNvSpPr>
            <a:spLocks noGrp="1"/>
          </p:cNvSpPr>
          <p:nvPr>
            <p:ph type="title"/>
          </p:nvPr>
        </p:nvSpPr>
        <p:spPr/>
        <p:txBody>
          <a:bodyPr/>
          <a:lstStyle/>
          <a:p>
            <a:endParaRPr lang="en-US"/>
          </a:p>
        </p:txBody>
      </p:sp>
      <p:sp>
        <p:nvSpPr>
          <p:cNvPr id="3" name="Subtitle 2">
            <a:extLst>
              <a:ext uri="{FF2B5EF4-FFF2-40B4-BE49-F238E27FC236}">
                <a16:creationId xmlns:a16="http://schemas.microsoft.com/office/drawing/2014/main" id="{2E4904C7-0941-E3F0-D3EE-BD12E44C6668}"/>
              </a:ext>
            </a:extLst>
          </p:cNvPr>
          <p:cNvSpPr>
            <a:spLocks noGrp="1"/>
          </p:cNvSpPr>
          <p:nvPr>
            <p:ph type="subTitle" idx="1"/>
          </p:nvPr>
        </p:nvSpPr>
        <p:spPr/>
        <p:txBody>
          <a:bodyPr/>
          <a:lstStyle/>
          <a:p>
            <a:endParaRPr lang="en-US"/>
          </a:p>
        </p:txBody>
      </p:sp>
      <p:sp>
        <p:nvSpPr>
          <p:cNvPr id="4" name="Title 3">
            <a:extLst>
              <a:ext uri="{FF2B5EF4-FFF2-40B4-BE49-F238E27FC236}">
                <a16:creationId xmlns:a16="http://schemas.microsoft.com/office/drawing/2014/main" id="{BD37DBEF-EA07-D1DA-A8FF-FB5CF0C365D3}"/>
              </a:ext>
            </a:extLst>
          </p:cNvPr>
          <p:cNvSpPr>
            <a:spLocks noGrp="1"/>
          </p:cNvSpPr>
          <p:nvPr>
            <p:ph type="title" idx="2"/>
          </p:nvPr>
        </p:nvSpPr>
        <p:spPr/>
        <p:txBody>
          <a:bodyPr/>
          <a:lstStyle/>
          <a:p>
            <a:endParaRPr lang="en-US"/>
          </a:p>
        </p:txBody>
      </p:sp>
      <p:pic>
        <p:nvPicPr>
          <p:cNvPr id="6" name="Picture 5">
            <a:extLst>
              <a:ext uri="{FF2B5EF4-FFF2-40B4-BE49-F238E27FC236}">
                <a16:creationId xmlns:a16="http://schemas.microsoft.com/office/drawing/2014/main" id="{BBC0E98C-83A6-0D10-0DA6-837304116361}"/>
              </a:ext>
            </a:extLst>
          </p:cNvPr>
          <p:cNvPicPr>
            <a:picLocks noChangeAspect="1"/>
          </p:cNvPicPr>
          <p:nvPr/>
        </p:nvPicPr>
        <p:blipFill rotWithShape="1">
          <a:blip r:embed="rId4"/>
          <a:srcRect l="21244" t="13261" r="14833" b="25683"/>
          <a:stretch/>
        </p:blipFill>
        <p:spPr>
          <a:xfrm>
            <a:off x="637082" y="616235"/>
            <a:ext cx="3043003" cy="3875436"/>
          </a:xfrm>
          <a:prstGeom prst="rect">
            <a:avLst/>
          </a:prstGeom>
        </p:spPr>
      </p:pic>
      <p:pic>
        <p:nvPicPr>
          <p:cNvPr id="7" name="IMG_8051">
            <a:hlinkClick r:id="" action="ppaction://media"/>
            <a:extLst>
              <a:ext uri="{FF2B5EF4-FFF2-40B4-BE49-F238E27FC236}">
                <a16:creationId xmlns:a16="http://schemas.microsoft.com/office/drawing/2014/main" id="{DC1CF5B9-416F-2612-3B86-38DED8107F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285750"/>
            <a:ext cx="8128000" cy="4572000"/>
          </a:xfrm>
          <a:prstGeom prst="rect">
            <a:avLst/>
          </a:prstGeom>
        </p:spPr>
      </p:pic>
    </p:spTree>
    <p:extLst>
      <p:ext uri="{BB962C8B-B14F-4D97-AF65-F5344CB8AC3E}">
        <p14:creationId xmlns:p14="http://schemas.microsoft.com/office/powerpoint/2010/main" val="234190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theme/theme1.xml><?xml version="1.0" encoding="utf-8"?>
<a:theme xmlns:a="http://schemas.openxmlformats.org/drawingml/2006/main" name="Health and Wellness - Bachelor of Science in Health Science by Slidesgo">
  <a:themeElements>
    <a:clrScheme name="Simple Light">
      <a:dk1>
        <a:srgbClr val="293C51"/>
      </a:dk1>
      <a:lt1>
        <a:srgbClr val="F8F8F8"/>
      </a:lt1>
      <a:dk2>
        <a:srgbClr val="E4BEAC"/>
      </a:dk2>
      <a:lt2>
        <a:srgbClr val="539294"/>
      </a:lt2>
      <a:accent1>
        <a:srgbClr val="FFFFFF"/>
      </a:accent1>
      <a:accent2>
        <a:srgbClr val="FFFFFF"/>
      </a:accent2>
      <a:accent3>
        <a:srgbClr val="FFFFFF"/>
      </a:accent3>
      <a:accent4>
        <a:srgbClr val="FFFFFF"/>
      </a:accent4>
      <a:accent5>
        <a:srgbClr val="FFFFFF"/>
      </a:accent5>
      <a:accent6>
        <a:srgbClr val="FFFFFF"/>
      </a:accent6>
      <a:hlink>
        <a:srgbClr val="293C5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2000</TotalTime>
  <Words>1510</Words>
  <Application>Microsoft Office PowerPoint</Application>
  <PresentationFormat>On-screen Show (16:9)</PresentationFormat>
  <Paragraphs>82</Paragraphs>
  <Slides>27</Slides>
  <Notes>23</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Garamond</vt:lpstr>
      <vt:lpstr>Mukta</vt:lpstr>
      <vt:lpstr>Libre Franklin</vt:lpstr>
      <vt:lpstr>Cambria Math</vt:lpstr>
      <vt:lpstr>Times New Roman</vt:lpstr>
      <vt:lpstr>Arial</vt:lpstr>
      <vt:lpstr>Health and Wellness - Bachelor of Science in Health Science by Slidesgo</vt:lpstr>
      <vt:lpstr>Prposals for Soft Matter Physics Laboratory Coursework   </vt:lpstr>
      <vt:lpstr>Selected experiments</vt:lpstr>
      <vt:lpstr>         </vt:lpstr>
      <vt:lpstr>PowerPoint Presentation</vt:lpstr>
      <vt:lpstr>PowerPoint Presentation</vt:lpstr>
      <vt:lpstr>PowerPoint Presentation</vt:lpstr>
      <vt:lpstr>PowerPoint Presentation</vt:lpstr>
      <vt:lpstr>PowerPoint Presentation</vt:lpstr>
      <vt:lpstr>PowerPoint Presentation</vt:lpstr>
      <vt:lpstr>        1 </vt:lpstr>
      <vt:lpstr>PowerPoint Presentation</vt:lpstr>
      <vt:lpstr>        2 </vt:lpstr>
      <vt:lpstr>        3 </vt:lpstr>
      <vt:lpstr>PowerPoint Presentation</vt:lpstr>
      <vt:lpstr>PowerPoint Presentation</vt:lpstr>
      <vt:lpstr>4</vt:lpstr>
      <vt:lpstr>PowerPoint Presentation</vt:lpstr>
      <vt:lpstr>PowerPoint Presentation</vt:lpstr>
      <vt:lpstr>        5 </vt:lpstr>
      <vt:lpstr>        6 </vt:lpstr>
      <vt:lpstr>PowerPoint Presentation</vt:lpstr>
      <vt:lpstr>        8 </vt:lpstr>
      <vt:lpstr>PowerPoint Presentation</vt:lpstr>
      <vt:lpstr>PowerPoint Presentation</vt:lpstr>
      <vt:lpstr>        9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and Wellness - Bachelor of Science  in Health Science</dc:title>
  <cp:lastModifiedBy>Derakhshan Moein</cp:lastModifiedBy>
  <cp:revision>23</cp:revision>
  <dcterms:modified xsi:type="dcterms:W3CDTF">2025-04-03T15:17:43Z</dcterms:modified>
</cp:coreProperties>
</file>